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812" r:id="rId1"/>
    <p:sldMasterId id="2147483800" r:id="rId2"/>
  </p:sldMasterIdLst>
  <p:notesMasterIdLst>
    <p:notesMasterId r:id="rId60"/>
  </p:notesMasterIdLst>
  <p:sldIdLst>
    <p:sldId id="1538" r:id="rId3"/>
    <p:sldId id="1544" r:id="rId4"/>
    <p:sldId id="589" r:id="rId5"/>
    <p:sldId id="1159" r:id="rId6"/>
    <p:sldId id="1535" r:id="rId7"/>
    <p:sldId id="1407" r:id="rId8"/>
    <p:sldId id="1498" r:id="rId9"/>
    <p:sldId id="1546" r:id="rId10"/>
    <p:sldId id="1537" r:id="rId11"/>
    <p:sldId id="1410" r:id="rId12"/>
    <p:sldId id="1547" r:id="rId13"/>
    <p:sldId id="1058" r:id="rId14"/>
    <p:sldId id="1506" r:id="rId15"/>
    <p:sldId id="756" r:id="rId16"/>
    <p:sldId id="1589" r:id="rId17"/>
    <p:sldId id="1590" r:id="rId18"/>
    <p:sldId id="1146" r:id="rId19"/>
    <p:sldId id="1501" r:id="rId20"/>
    <p:sldId id="1457" r:id="rId21"/>
    <p:sldId id="266" r:id="rId22"/>
    <p:sldId id="287" r:id="rId23"/>
    <p:sldId id="1504" r:id="rId24"/>
    <p:sldId id="1588" r:id="rId25"/>
    <p:sldId id="290" r:id="rId26"/>
    <p:sldId id="794" r:id="rId27"/>
    <p:sldId id="836" r:id="rId28"/>
    <p:sldId id="1593" r:id="rId29"/>
    <p:sldId id="1594" r:id="rId30"/>
    <p:sldId id="258" r:id="rId31"/>
    <p:sldId id="1475" r:id="rId32"/>
    <p:sldId id="1441" r:id="rId33"/>
    <p:sldId id="1499" r:id="rId34"/>
    <p:sldId id="1532" r:id="rId35"/>
    <p:sldId id="1510" r:id="rId36"/>
    <p:sldId id="1586" r:id="rId37"/>
    <p:sldId id="598" r:id="rId38"/>
    <p:sldId id="601" r:id="rId39"/>
    <p:sldId id="673" r:id="rId40"/>
    <p:sldId id="675" r:id="rId41"/>
    <p:sldId id="763" r:id="rId42"/>
    <p:sldId id="1540" r:id="rId43"/>
    <p:sldId id="1507" r:id="rId44"/>
    <p:sldId id="363" r:id="rId45"/>
    <p:sldId id="1408" r:id="rId46"/>
    <p:sldId id="1409" r:id="rId47"/>
    <p:sldId id="1425" r:id="rId48"/>
    <p:sldId id="358" r:id="rId49"/>
    <p:sldId id="1057" r:id="rId50"/>
    <p:sldId id="1587" r:id="rId51"/>
    <p:sldId id="373" r:id="rId52"/>
    <p:sldId id="1342" r:id="rId53"/>
    <p:sldId id="1350" r:id="rId54"/>
    <p:sldId id="1508" r:id="rId55"/>
    <p:sldId id="1591" r:id="rId56"/>
    <p:sldId id="1592" r:id="rId57"/>
    <p:sldId id="1548" r:id="rId58"/>
    <p:sldId id="1435" r:id="rId59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browse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C4B1156A-380E-4F78-BDF5-A606A8083BF9}" styleName="Medium Style 4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4876" autoAdjust="0"/>
    <p:restoredTop sz="94298"/>
  </p:normalViewPr>
  <p:slideViewPr>
    <p:cSldViewPr snapToGrid="0" snapToObjects="1">
      <p:cViewPr varScale="1">
        <p:scale>
          <a:sx n="92" d="100"/>
          <a:sy n="92" d="100"/>
        </p:scale>
        <p:origin x="1600" y="168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50" Type="http://schemas.openxmlformats.org/officeDocument/2006/relationships/slide" Target="slides/slide48.xml"/><Relationship Id="rId55" Type="http://schemas.openxmlformats.org/officeDocument/2006/relationships/slide" Target="slides/slide53.xml"/><Relationship Id="rId63" Type="http://schemas.openxmlformats.org/officeDocument/2006/relationships/theme" Target="theme/theme1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slide" Target="slides/slide51.xml"/><Relationship Id="rId58" Type="http://schemas.openxmlformats.org/officeDocument/2006/relationships/slide" Target="slides/slide56.xml"/><Relationship Id="rId5" Type="http://schemas.openxmlformats.org/officeDocument/2006/relationships/slide" Target="slides/slide3.xml"/><Relationship Id="rId61" Type="http://schemas.openxmlformats.org/officeDocument/2006/relationships/presProps" Target="presProps.xml"/><Relationship Id="rId19" Type="http://schemas.openxmlformats.org/officeDocument/2006/relationships/slide" Target="slides/slide1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56" Type="http://schemas.openxmlformats.org/officeDocument/2006/relationships/slide" Target="slides/slide54.xml"/><Relationship Id="rId64" Type="http://schemas.openxmlformats.org/officeDocument/2006/relationships/tableStyles" Target="tableStyles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59" Type="http://schemas.openxmlformats.org/officeDocument/2006/relationships/slide" Target="slides/slide57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54" Type="http://schemas.openxmlformats.org/officeDocument/2006/relationships/slide" Target="slides/slide52.xml"/><Relationship Id="rId62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openxmlformats.org/officeDocument/2006/relationships/slide" Target="slides/slide55.xml"/><Relationship Id="rId10" Type="http://schemas.openxmlformats.org/officeDocument/2006/relationships/slide" Target="slides/slide8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slide" Target="slides/slide50.xml"/><Relationship Id="rId60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F246755-D43D-644C-B045-FA1728D7A5C0}" type="datetimeFigureOut">
              <a:rPr lang="en-US" smtClean="0"/>
              <a:pPr/>
              <a:t>10/17/21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40081B1-9ACE-574A-8F31-D6FEFED362D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04828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40081B1-9ACE-574A-8F31-D6FEFED362D8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409638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40081B1-9ACE-574A-8F31-D6FEFED362D8}" type="slidenum">
              <a:rPr lang="en-US" smtClean="0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337563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40081B1-9ACE-574A-8F31-D6FEFED362D8}" type="slidenum">
              <a:rPr lang="en-US" smtClean="0"/>
              <a:pPr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536899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0" name="Google Shape;190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85051787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9" name="Google Shape;349;g9127d916be_1_42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0" name="Google Shape;350;g9127d916be_1_4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41330820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3" name="Shape 33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4" name="Shape 33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65756400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8" name="Shape 338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9" name="Shape 339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88024641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3" name="Shape 34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4" name="Shape 34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80648663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275587-F960-9D46-8486-5E48365C0DB1}" type="datetimeFigureOut">
              <a:rPr lang="en-US" smtClean="0"/>
              <a:pPr/>
              <a:t>10/17/21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DEDA3E-3091-564D-9990-CED2F8748005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9" name="Picture 8" descr="teacherhead 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" y="6138084"/>
            <a:ext cx="727282" cy="7199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02132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275587-F960-9D46-8486-5E48365C0DB1}" type="datetimeFigureOut">
              <a:rPr lang="en-US" smtClean="0"/>
              <a:pPr/>
              <a:t>10/17/21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DEDA3E-3091-564D-9990-CED2F874800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27241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275587-F960-9D46-8486-5E48365C0DB1}" type="datetimeFigureOut">
              <a:rPr lang="en-US" smtClean="0"/>
              <a:pPr/>
              <a:t>10/17/21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DEDA3E-3091-564D-9990-CED2F874800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21783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275587-F960-9D46-8486-5E48365C0DB1}" type="datetimeFigureOut">
              <a:rPr lang="en-US" smtClean="0"/>
              <a:pPr/>
              <a:t>10/17/21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DEDA3E-3091-564D-9990-CED2F874800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42301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275587-F960-9D46-8486-5E48365C0DB1}" type="datetimeFigureOut">
              <a:rPr lang="en-US" smtClean="0"/>
              <a:pPr/>
              <a:t>10/17/21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DEDA3E-3091-564D-9990-CED2F874800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37022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275587-F960-9D46-8486-5E48365C0DB1}" type="datetimeFigureOut">
              <a:rPr lang="en-US" smtClean="0"/>
              <a:pPr/>
              <a:t>10/17/21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DEDA3E-3091-564D-9990-CED2F874800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03599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275587-F960-9D46-8486-5E48365C0DB1}" type="datetimeFigureOut">
              <a:rPr lang="en-US" smtClean="0"/>
              <a:pPr/>
              <a:t>10/17/21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DEDA3E-3091-564D-9990-CED2F874800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58905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275587-F960-9D46-8486-5E48365C0DB1}" type="datetimeFigureOut">
              <a:rPr lang="en-US" smtClean="0"/>
              <a:pPr/>
              <a:t>10/17/21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DEDA3E-3091-564D-9990-CED2F874800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51962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275587-F960-9D46-8486-5E48365C0DB1}" type="datetimeFigureOut">
              <a:rPr lang="en-US" smtClean="0"/>
              <a:pPr/>
              <a:t>10/17/21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DEDA3E-3091-564D-9990-CED2F874800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24349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275587-F960-9D46-8486-5E48365C0DB1}" type="datetimeFigureOut">
              <a:rPr lang="en-US" smtClean="0"/>
              <a:pPr/>
              <a:t>10/17/21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DEDA3E-3091-564D-9990-CED2F874800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93511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275587-F960-9D46-8486-5E48365C0DB1}" type="datetimeFigureOut">
              <a:rPr lang="en-US" smtClean="0"/>
              <a:pPr/>
              <a:t>10/17/21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DEDA3E-3091-564D-9990-CED2F874800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729468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275587-F960-9D46-8486-5E48365C0DB1}" type="datetimeFigureOut">
              <a:rPr lang="en-US" smtClean="0"/>
              <a:pPr/>
              <a:t>10/17/21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DEDA3E-3091-564D-9990-CED2F8748005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9" name="Picture 8" descr="teacherhead 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" y="6138084"/>
            <a:ext cx="727282" cy="7199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391222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275587-F960-9D46-8486-5E48365C0DB1}" type="datetimeFigureOut">
              <a:rPr lang="en-US" smtClean="0"/>
              <a:pPr/>
              <a:t>10/17/21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DEDA3E-3091-564D-9990-CED2F874800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74766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275587-F960-9D46-8486-5E48365C0DB1}" type="datetimeFigureOut">
              <a:rPr lang="en-US" smtClean="0"/>
              <a:pPr/>
              <a:t>10/17/21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DEDA3E-3091-564D-9990-CED2F874800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468746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275587-F960-9D46-8486-5E48365C0DB1}" type="datetimeFigureOut">
              <a:rPr lang="en-US" smtClean="0"/>
              <a:pPr/>
              <a:t>10/17/21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DEDA3E-3091-564D-9990-CED2F874800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021090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275587-F960-9D46-8486-5E48365C0DB1}" type="datetimeFigureOut">
              <a:rPr lang="en-US" smtClean="0"/>
              <a:pPr/>
              <a:t>10/17/21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DEDA3E-3091-564D-9990-CED2F874800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342479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275587-F960-9D46-8486-5E48365C0DB1}" type="datetimeFigureOut">
              <a:rPr lang="en-US" smtClean="0"/>
              <a:pPr/>
              <a:t>10/17/21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DEDA3E-3091-564D-9990-CED2F874800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908530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275587-F960-9D46-8486-5E48365C0DB1}" type="datetimeFigureOut">
              <a:rPr lang="en-US" smtClean="0"/>
              <a:pPr/>
              <a:t>10/17/21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DEDA3E-3091-564D-9990-CED2F874800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517788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275587-F960-9D46-8486-5E48365C0DB1}" type="datetimeFigureOut">
              <a:rPr lang="en-US" smtClean="0"/>
              <a:pPr/>
              <a:t>10/17/21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DEDA3E-3091-564D-9990-CED2F874800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62425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275587-F960-9D46-8486-5E48365C0DB1}" type="datetimeFigureOut">
              <a:rPr lang="en-US" smtClean="0"/>
              <a:pPr/>
              <a:t>10/17/21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DEDA3E-3091-564D-9990-CED2F874800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938195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275587-F960-9D46-8486-5E48365C0DB1}" type="datetimeFigureOut">
              <a:rPr lang="en-US" smtClean="0"/>
              <a:pPr/>
              <a:t>10/17/21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DEDA3E-3091-564D-9990-CED2F874800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182543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275587-F960-9D46-8486-5E48365C0DB1}" type="datetimeFigureOut">
              <a:rPr lang="en-US" smtClean="0"/>
              <a:pPr/>
              <a:t>10/17/21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DEDA3E-3091-564D-9990-CED2F874800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24759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5275587-F960-9D46-8486-5E48365C0DB1}" type="datetimeFigureOut">
              <a:rPr lang="en-US" smtClean="0"/>
              <a:pPr/>
              <a:t>10/17/21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DEDA3E-3091-564D-9990-CED2F8748005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7" name="Group 6"/>
          <p:cNvGrpSpPr/>
          <p:nvPr userDrawn="1"/>
        </p:nvGrpSpPr>
        <p:grpSpPr>
          <a:xfrm>
            <a:off x="2" y="6138084"/>
            <a:ext cx="9268688" cy="719917"/>
            <a:chOff x="2" y="6138084"/>
            <a:chExt cx="9268688" cy="719917"/>
          </a:xfrm>
        </p:grpSpPr>
        <p:sp>
          <p:nvSpPr>
            <p:cNvPr id="8" name="Freeform 7"/>
            <p:cNvSpPr/>
            <p:nvPr/>
          </p:nvSpPr>
          <p:spPr>
            <a:xfrm>
              <a:off x="596655" y="6138084"/>
              <a:ext cx="8672035" cy="719916"/>
            </a:xfrm>
            <a:custGeom>
              <a:avLst/>
              <a:gdLst>
                <a:gd name="connsiteX0" fmla="*/ 0 w 9143999"/>
                <a:gd name="connsiteY0" fmla="*/ 0 h 719916"/>
                <a:gd name="connsiteX1" fmla="*/ 9143999 w 9143999"/>
                <a:gd name="connsiteY1" fmla="*/ 0 h 719916"/>
                <a:gd name="connsiteX2" fmla="*/ 9143999 w 9143999"/>
                <a:gd name="connsiteY2" fmla="*/ 0 h 719916"/>
                <a:gd name="connsiteX3" fmla="*/ 9143999 w 9143999"/>
                <a:gd name="connsiteY3" fmla="*/ 719916 h 719916"/>
                <a:gd name="connsiteX4" fmla="*/ 9143999 w 9143999"/>
                <a:gd name="connsiteY4" fmla="*/ 719916 h 719916"/>
                <a:gd name="connsiteX5" fmla="*/ 0 w 9143999"/>
                <a:gd name="connsiteY5" fmla="*/ 719916 h 719916"/>
                <a:gd name="connsiteX6" fmla="*/ 0 w 9143999"/>
                <a:gd name="connsiteY6" fmla="*/ 719916 h 719916"/>
                <a:gd name="connsiteX7" fmla="*/ 0 w 9143999"/>
                <a:gd name="connsiteY7" fmla="*/ 0 h 7199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9143999" h="719916">
                  <a:moveTo>
                    <a:pt x="0" y="0"/>
                  </a:moveTo>
                  <a:lnTo>
                    <a:pt x="9143999" y="0"/>
                  </a:lnTo>
                  <a:lnTo>
                    <a:pt x="9143999" y="0"/>
                  </a:lnTo>
                  <a:lnTo>
                    <a:pt x="9143999" y="719916"/>
                  </a:lnTo>
                  <a:lnTo>
                    <a:pt x="9143999" y="719916"/>
                  </a:lnTo>
                  <a:lnTo>
                    <a:pt x="0" y="719916"/>
                  </a:lnTo>
                  <a:lnTo>
                    <a:pt x="0" y="719916"/>
                  </a:lnTo>
                  <a:lnTo>
                    <a:pt x="0" y="0"/>
                  </a:lnTo>
                  <a:close/>
                </a:path>
              </a:pathLst>
            </a:custGeom>
            <a:gradFill flip="none" rotWithShape="1">
              <a:gsLst>
                <a:gs pos="31000">
                  <a:srgbClr val="C00000"/>
                </a:gs>
                <a:gs pos="100000">
                  <a:srgbClr val="FF0000"/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dirty="0"/>
                <a:t>													</a:t>
              </a:r>
              <a:r>
                <a:rPr lang="en-US" b="1" dirty="0">
                  <a:solidFill>
                    <a:schemeClr val="tx1"/>
                  </a:solidFill>
                </a:rPr>
                <a:t>teacherhead.com</a:t>
              </a:r>
            </a:p>
          </p:txBody>
        </p:sp>
        <p:pic>
          <p:nvPicPr>
            <p:cNvPr id="9" name="Picture 8" descr="teacherhead logo.png"/>
            <p:cNvPicPr>
              <a:picLocks noChangeAspect="1"/>
            </p:cNvPicPr>
            <p:nvPr/>
          </p:nvPicPr>
          <p:blipFill>
            <a:blip r:embed="rId13"/>
            <a:stretch>
              <a:fillRect/>
            </a:stretch>
          </p:blipFill>
          <p:spPr>
            <a:xfrm>
              <a:off x="2" y="6138084"/>
              <a:ext cx="727282" cy="71991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9316690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3" r:id="rId1"/>
    <p:sldLayoutId id="2147483814" r:id="rId2"/>
    <p:sldLayoutId id="2147483815" r:id="rId3"/>
    <p:sldLayoutId id="2147483816" r:id="rId4"/>
    <p:sldLayoutId id="2147483817" r:id="rId5"/>
    <p:sldLayoutId id="2147483818" r:id="rId6"/>
    <p:sldLayoutId id="2147483819" r:id="rId7"/>
    <p:sldLayoutId id="2147483820" r:id="rId8"/>
    <p:sldLayoutId id="2147483821" r:id="rId9"/>
    <p:sldLayoutId id="2147483822" r:id="rId10"/>
    <p:sldLayoutId id="2147483823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5275587-F960-9D46-8486-5E48365C0DB1}" type="datetimeFigureOut">
              <a:rPr lang="en-US" smtClean="0"/>
              <a:pPr/>
              <a:t>10/17/21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DEDA3E-3091-564D-9990-CED2F8748005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7" name="Group 6"/>
          <p:cNvGrpSpPr/>
          <p:nvPr userDrawn="1"/>
        </p:nvGrpSpPr>
        <p:grpSpPr>
          <a:xfrm>
            <a:off x="2" y="6138084"/>
            <a:ext cx="9268688" cy="719917"/>
            <a:chOff x="2" y="6138084"/>
            <a:chExt cx="9268688" cy="719917"/>
          </a:xfrm>
        </p:grpSpPr>
        <p:sp>
          <p:nvSpPr>
            <p:cNvPr id="8" name="Freeform 7"/>
            <p:cNvSpPr/>
            <p:nvPr/>
          </p:nvSpPr>
          <p:spPr>
            <a:xfrm>
              <a:off x="596655" y="6138084"/>
              <a:ext cx="8672035" cy="719916"/>
            </a:xfrm>
            <a:custGeom>
              <a:avLst/>
              <a:gdLst>
                <a:gd name="connsiteX0" fmla="*/ 0 w 9143999"/>
                <a:gd name="connsiteY0" fmla="*/ 0 h 719916"/>
                <a:gd name="connsiteX1" fmla="*/ 9143999 w 9143999"/>
                <a:gd name="connsiteY1" fmla="*/ 0 h 719916"/>
                <a:gd name="connsiteX2" fmla="*/ 9143999 w 9143999"/>
                <a:gd name="connsiteY2" fmla="*/ 0 h 719916"/>
                <a:gd name="connsiteX3" fmla="*/ 9143999 w 9143999"/>
                <a:gd name="connsiteY3" fmla="*/ 719916 h 719916"/>
                <a:gd name="connsiteX4" fmla="*/ 9143999 w 9143999"/>
                <a:gd name="connsiteY4" fmla="*/ 719916 h 719916"/>
                <a:gd name="connsiteX5" fmla="*/ 0 w 9143999"/>
                <a:gd name="connsiteY5" fmla="*/ 719916 h 719916"/>
                <a:gd name="connsiteX6" fmla="*/ 0 w 9143999"/>
                <a:gd name="connsiteY6" fmla="*/ 719916 h 719916"/>
                <a:gd name="connsiteX7" fmla="*/ 0 w 9143999"/>
                <a:gd name="connsiteY7" fmla="*/ 0 h 7199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9143999" h="719916">
                  <a:moveTo>
                    <a:pt x="0" y="0"/>
                  </a:moveTo>
                  <a:lnTo>
                    <a:pt x="9143999" y="0"/>
                  </a:lnTo>
                  <a:lnTo>
                    <a:pt x="9143999" y="0"/>
                  </a:lnTo>
                  <a:lnTo>
                    <a:pt x="9143999" y="719916"/>
                  </a:lnTo>
                  <a:lnTo>
                    <a:pt x="9143999" y="719916"/>
                  </a:lnTo>
                  <a:lnTo>
                    <a:pt x="0" y="719916"/>
                  </a:lnTo>
                  <a:lnTo>
                    <a:pt x="0" y="719916"/>
                  </a:lnTo>
                  <a:lnTo>
                    <a:pt x="0" y="0"/>
                  </a:lnTo>
                  <a:close/>
                </a:path>
              </a:pathLst>
            </a:custGeom>
            <a:gradFill flip="none" rotWithShape="1">
              <a:gsLst>
                <a:gs pos="31000">
                  <a:srgbClr val="C00000"/>
                </a:gs>
                <a:gs pos="100000">
                  <a:srgbClr val="FF0000"/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dirty="0"/>
                <a:t>													</a:t>
              </a:r>
              <a:r>
                <a:rPr lang="en-US" b="1" dirty="0">
                  <a:solidFill>
                    <a:schemeClr val="tx1"/>
                  </a:solidFill>
                </a:rPr>
                <a:t>teacherhead.com</a:t>
              </a:r>
            </a:p>
          </p:txBody>
        </p:sp>
        <p:pic>
          <p:nvPicPr>
            <p:cNvPr id="9" name="Picture 8" descr="teacherhead logo.png"/>
            <p:cNvPicPr>
              <a:picLocks noChangeAspect="1"/>
            </p:cNvPicPr>
            <p:nvPr/>
          </p:nvPicPr>
          <p:blipFill>
            <a:blip r:embed="rId13"/>
            <a:stretch>
              <a:fillRect/>
            </a:stretch>
          </p:blipFill>
          <p:spPr>
            <a:xfrm>
              <a:off x="2" y="6138084"/>
              <a:ext cx="727282" cy="71991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2288955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1" r:id="rId1"/>
    <p:sldLayoutId id="2147483802" r:id="rId2"/>
    <p:sldLayoutId id="2147483803" r:id="rId3"/>
    <p:sldLayoutId id="2147483804" r:id="rId4"/>
    <p:sldLayoutId id="2147483805" r:id="rId5"/>
    <p:sldLayoutId id="2147483806" r:id="rId6"/>
    <p:sldLayoutId id="2147483807" r:id="rId7"/>
    <p:sldLayoutId id="2147483808" r:id="rId8"/>
    <p:sldLayoutId id="2147483809" r:id="rId9"/>
    <p:sldLayoutId id="2147483810" r:id="rId10"/>
    <p:sldLayoutId id="2147483811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0.tif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emf"/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22.png"/><Relationship Id="rId7" Type="http://schemas.openxmlformats.org/officeDocument/2006/relationships/image" Target="../media/image2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emf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emf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tiff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emf"/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7" Type="http://schemas.openxmlformats.org/officeDocument/2006/relationships/image" Target="../media/image38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2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7" Type="http://schemas.openxmlformats.org/officeDocument/2006/relationships/image" Target="../media/image47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6.png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7" Type="http://schemas.openxmlformats.org/officeDocument/2006/relationships/image" Target="../media/image33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5.png"/><Relationship Id="rId5" Type="http://schemas.openxmlformats.org/officeDocument/2006/relationships/image" Target="../media/image54.png"/><Relationship Id="rId4" Type="http://schemas.openxmlformats.org/officeDocument/2006/relationships/image" Target="../media/image53.png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3.png"/><Relationship Id="rId13" Type="http://schemas.openxmlformats.org/officeDocument/2006/relationships/image" Target="../media/image68.svg"/><Relationship Id="rId3" Type="http://schemas.openxmlformats.org/officeDocument/2006/relationships/image" Target="../media/image58.svg"/><Relationship Id="rId7" Type="http://schemas.openxmlformats.org/officeDocument/2006/relationships/image" Target="../media/image62.svg"/><Relationship Id="rId12" Type="http://schemas.openxmlformats.org/officeDocument/2006/relationships/image" Target="../media/image67.pn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1.png"/><Relationship Id="rId11" Type="http://schemas.openxmlformats.org/officeDocument/2006/relationships/image" Target="../media/image66.svg"/><Relationship Id="rId5" Type="http://schemas.openxmlformats.org/officeDocument/2006/relationships/image" Target="../media/image60.svg"/><Relationship Id="rId10" Type="http://schemas.openxmlformats.org/officeDocument/2006/relationships/image" Target="../media/image65.png"/><Relationship Id="rId4" Type="http://schemas.openxmlformats.org/officeDocument/2006/relationships/image" Target="../media/image59.png"/><Relationship Id="rId9" Type="http://schemas.openxmlformats.org/officeDocument/2006/relationships/image" Target="../media/image64.svg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tiff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jpeg"/><Relationship Id="rId2" Type="http://schemas.openxmlformats.org/officeDocument/2006/relationships/image" Target="../media/image70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2.jp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png"/><Relationship Id="rId7" Type="http://schemas.openxmlformats.org/officeDocument/2006/relationships/image" Target="../media/image78.png"/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7.png"/><Relationship Id="rId5" Type="http://schemas.openxmlformats.org/officeDocument/2006/relationships/image" Target="../media/image76.png"/><Relationship Id="rId4" Type="http://schemas.openxmlformats.org/officeDocument/2006/relationships/image" Target="../media/image75.png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9.tiff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0.jpe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1.pn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2.pn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1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png"/><Relationship Id="rId2" Type="http://schemas.openxmlformats.org/officeDocument/2006/relationships/image" Target="../media/image8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6.png"/><Relationship Id="rId4" Type="http://schemas.openxmlformats.org/officeDocument/2006/relationships/image" Target="../media/image8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84F7554-41F8-5746-B746-AAB2032CF29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10582" y="2202817"/>
            <a:ext cx="5843588" cy="3287018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F7D9CA52-9160-054B-8DD1-BF809DBFE0A3}"/>
              </a:ext>
            </a:extLst>
          </p:cNvPr>
          <p:cNvSpPr txBox="1"/>
          <p:nvPr/>
        </p:nvSpPr>
        <p:spPr>
          <a:xfrm>
            <a:off x="569222" y="768000"/>
            <a:ext cx="857477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/>
              <a:t>Checking for understanding.</a:t>
            </a:r>
          </a:p>
          <a:p>
            <a:r>
              <a:rPr lang="en-GB" sz="3600" dirty="0"/>
              <a:t>Is this the strategy of strategies?</a:t>
            </a:r>
            <a:r>
              <a:rPr lang="en-US" b="1" dirty="0">
                <a:solidFill>
                  <a:schemeClr val="bg1"/>
                </a:solidFill>
              </a:rPr>
              <a:t>Speaker</a:t>
            </a:r>
          </a:p>
        </p:txBody>
      </p:sp>
      <p:sp>
        <p:nvSpPr>
          <p:cNvPr id="5" name="Subtitle 2">
            <a:extLst>
              <a:ext uri="{FF2B5EF4-FFF2-40B4-BE49-F238E27FC236}">
                <a16:creationId xmlns:a16="http://schemas.microsoft.com/office/drawing/2014/main" id="{C126D532-8867-1745-B8AC-36169FB6495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09485" y="4102791"/>
            <a:ext cx="2501097" cy="1286305"/>
          </a:xfrm>
        </p:spPr>
        <p:txBody>
          <a:bodyPr>
            <a:normAutofit fontScale="40000" lnSpcReduction="20000"/>
          </a:bodyPr>
          <a:lstStyle/>
          <a:p>
            <a:pPr algn="l"/>
            <a:r>
              <a:rPr lang="en-US" sz="5143" dirty="0"/>
              <a:t>Tom Sherrington </a:t>
            </a:r>
          </a:p>
          <a:p>
            <a:pPr algn="l"/>
            <a:r>
              <a:rPr lang="en-US" sz="5143" dirty="0"/>
              <a:t>@teacherhead</a:t>
            </a:r>
          </a:p>
          <a:p>
            <a:endParaRPr lang="en-US" dirty="0"/>
          </a:p>
          <a:p>
            <a:pPr algn="l"/>
            <a:r>
              <a:rPr lang="en-US" sz="4129" dirty="0" err="1">
                <a:solidFill>
                  <a:schemeClr val="accent3">
                    <a:lumMod val="50000"/>
                  </a:schemeClr>
                </a:solidFill>
              </a:rPr>
              <a:t>teacherhead.com</a:t>
            </a:r>
            <a:r>
              <a:rPr lang="en-US" sz="4129" dirty="0">
                <a:solidFill>
                  <a:schemeClr val="accent3">
                    <a:lumMod val="50000"/>
                  </a:schemeClr>
                </a:solidFill>
              </a:rPr>
              <a:t> </a:t>
            </a:r>
          </a:p>
        </p:txBody>
      </p:sp>
      <p:pic>
        <p:nvPicPr>
          <p:cNvPr id="1026" name="Picture 2" descr="Image">
            <a:extLst>
              <a:ext uri="{FF2B5EF4-FFF2-40B4-BE49-F238E27FC236}">
                <a16:creationId xmlns:a16="http://schemas.microsoft.com/office/drawing/2014/main" id="{80990A7F-E30C-8745-A2AD-87C7EFA987D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9485" y="2215552"/>
            <a:ext cx="1799235" cy="17992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9103216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A group of people sitting at a table in a restaurant&#10;&#10;Description automatically generated">
            <a:extLst>
              <a:ext uri="{FF2B5EF4-FFF2-40B4-BE49-F238E27FC236}">
                <a16:creationId xmlns:a16="http://schemas.microsoft.com/office/drawing/2014/main" id="{0D1E83D9-CCA8-3045-AF0A-8DB9842A136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3987" y="188913"/>
            <a:ext cx="7870264" cy="4297362"/>
          </a:xfrm>
          <a:prstGeom prst="rect">
            <a:avLst/>
          </a:prstGeom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3901FC10-4DCB-6E48-872A-3AC020E51687}"/>
              </a:ext>
            </a:extLst>
          </p:cNvPr>
          <p:cNvSpPr txBox="1">
            <a:spLocks/>
          </p:cNvSpPr>
          <p:nvPr/>
        </p:nvSpPr>
        <p:spPr>
          <a:xfrm>
            <a:off x="584319" y="4903033"/>
            <a:ext cx="8229600" cy="62372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0000" lnSpcReduction="20000"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What’s going on? </a:t>
            </a:r>
            <a:endParaRPr lang="en-US" sz="2200" dirty="0"/>
          </a:p>
        </p:txBody>
      </p:sp>
    </p:spTree>
    <p:extLst>
      <p:ext uri="{BB962C8B-B14F-4D97-AF65-F5344CB8AC3E}">
        <p14:creationId xmlns:p14="http://schemas.microsoft.com/office/powerpoint/2010/main" val="237283027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99FEE116-099B-314D-A26E-D5A918762C5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3153" y="441838"/>
            <a:ext cx="3998847" cy="5974324"/>
          </a:xfrm>
          <a:prstGeom prst="rect">
            <a:avLst/>
          </a:prstGeom>
        </p:spPr>
      </p:pic>
      <p:pic>
        <p:nvPicPr>
          <p:cNvPr id="3" name="Picture 2" descr="A person wearing glasses&#10;&#10;Description automatically generated with medium confidence">
            <a:extLst>
              <a:ext uri="{FF2B5EF4-FFF2-40B4-BE49-F238E27FC236}">
                <a16:creationId xmlns:a16="http://schemas.microsoft.com/office/drawing/2014/main" id="{81250578-6F0B-B448-8EC1-A268799C2F4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37060" y="1612106"/>
            <a:ext cx="3633787" cy="36337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097382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solidFill>
                  <a:srgbClr val="000000"/>
                </a:solidFill>
              </a:rPr>
              <a:t>Daniel Willingham: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3167" y="1386828"/>
            <a:ext cx="6950219" cy="46508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53506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iagram, text&#10;&#10;Description automatically generated">
            <a:extLst>
              <a:ext uri="{FF2B5EF4-FFF2-40B4-BE49-F238E27FC236}">
                <a16:creationId xmlns:a16="http://schemas.microsoft.com/office/drawing/2014/main" id="{DC661A81-31BD-B54E-9E1C-C0BCBD17527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192" b="15404"/>
          <a:stretch/>
        </p:blipFill>
        <p:spPr>
          <a:xfrm>
            <a:off x="84069" y="3088878"/>
            <a:ext cx="7043738" cy="3500438"/>
          </a:xfrm>
          <a:prstGeom prst="rect">
            <a:avLst/>
          </a:prstGeom>
        </p:spPr>
      </p:pic>
      <p:pic>
        <p:nvPicPr>
          <p:cNvPr id="4" name="Picture 3" descr="Diagram&#10;&#10;Description automatically generated">
            <a:extLst>
              <a:ext uri="{FF2B5EF4-FFF2-40B4-BE49-F238E27FC236}">
                <a16:creationId xmlns:a16="http://schemas.microsoft.com/office/drawing/2014/main" id="{626C6F48-0F16-854B-8066-D6861470CADB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545080" y="124222"/>
            <a:ext cx="6514851" cy="3629025"/>
          </a:xfrm>
          <a:prstGeom prst="rect">
            <a:avLst/>
          </a:prstGeom>
        </p:spPr>
      </p:pic>
      <p:pic>
        <p:nvPicPr>
          <p:cNvPr id="5" name="Picture 4" descr="Diagram, text&#10;&#10;Description automatically generated">
            <a:extLst>
              <a:ext uri="{FF2B5EF4-FFF2-40B4-BE49-F238E27FC236}">
                <a16:creationId xmlns:a16="http://schemas.microsoft.com/office/drawing/2014/main" id="{6BB076A8-41AC-C340-9698-9E05148500D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90096" t="82179" b="-1726"/>
          <a:stretch/>
        </p:blipFill>
        <p:spPr>
          <a:xfrm>
            <a:off x="5743699" y="5924946"/>
            <a:ext cx="735807" cy="8088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602864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84F7554-41F8-5746-B746-AAB2032CF29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57250"/>
            <a:ext cx="9144000" cy="5143500"/>
          </a:xfrm>
          <a:prstGeom prst="rect">
            <a:avLst/>
          </a:prstGeom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D8B9F24D-1BD1-4A42-9238-44D821C8267E}"/>
              </a:ext>
            </a:extLst>
          </p:cNvPr>
          <p:cNvSpPr txBox="1">
            <a:spLocks/>
          </p:cNvSpPr>
          <p:nvPr/>
        </p:nvSpPr>
        <p:spPr>
          <a:xfrm>
            <a:off x="128587" y="100273"/>
            <a:ext cx="4600575" cy="5889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5000" lnSpcReduction="20000"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dirty="0">
                <a:solidFill>
                  <a:srgbClr val="000000"/>
                </a:solidFill>
              </a:rPr>
              <a:t>Daniel Willingham: 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39A3E50B-1209-3644-99B4-FF26A8D13C23}"/>
              </a:ext>
            </a:extLst>
          </p:cNvPr>
          <p:cNvSpPr txBox="1">
            <a:spLocks/>
          </p:cNvSpPr>
          <p:nvPr/>
        </p:nvSpPr>
        <p:spPr>
          <a:xfrm>
            <a:off x="871536" y="1127647"/>
            <a:ext cx="2724151" cy="92975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55000" lnSpcReduction="20000"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dirty="0">
                <a:solidFill>
                  <a:srgbClr val="000000"/>
                </a:solidFill>
              </a:rPr>
              <a:t>Memory is the residue of thought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5C4E2031-BFF1-454E-8ABB-20FE378AEFC1}"/>
              </a:ext>
            </a:extLst>
          </p:cNvPr>
          <p:cNvSpPr txBox="1">
            <a:spLocks/>
          </p:cNvSpPr>
          <p:nvPr/>
        </p:nvSpPr>
        <p:spPr>
          <a:xfrm>
            <a:off x="6086475" y="985839"/>
            <a:ext cx="3057525" cy="1200149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47500" lnSpcReduction="20000"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dirty="0">
                <a:solidFill>
                  <a:srgbClr val="000000"/>
                </a:solidFill>
              </a:rPr>
              <a:t>Understanding: remembering in disguise; capacity to explain. 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5B9DCF8B-2153-CF4E-A9B0-3C5B3336C9F2}"/>
              </a:ext>
            </a:extLst>
          </p:cNvPr>
          <p:cNvSpPr txBox="1">
            <a:spLocks/>
          </p:cNvSpPr>
          <p:nvPr/>
        </p:nvSpPr>
        <p:spPr>
          <a:xfrm>
            <a:off x="2867024" y="5344058"/>
            <a:ext cx="2319339" cy="77259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55000" lnSpcReduction="20000"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dirty="0">
                <a:solidFill>
                  <a:srgbClr val="000000"/>
                </a:solidFill>
              </a:rPr>
              <a:t>Power of stories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15E84C8B-765E-3948-AA34-4121D66837E0}"/>
              </a:ext>
            </a:extLst>
          </p:cNvPr>
          <p:cNvSpPr txBox="1">
            <a:spLocks/>
          </p:cNvSpPr>
          <p:nvPr/>
        </p:nvSpPr>
        <p:spPr>
          <a:xfrm>
            <a:off x="7243762" y="2934484"/>
            <a:ext cx="1857375" cy="77259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55000" lnSpcReduction="20000"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dirty="0">
                <a:solidFill>
                  <a:srgbClr val="000000"/>
                </a:solidFill>
              </a:rPr>
              <a:t>Drills for fluency</a:t>
            </a:r>
          </a:p>
        </p:txBody>
      </p:sp>
    </p:spTree>
    <p:extLst>
      <p:ext uri="{BB962C8B-B14F-4D97-AF65-F5344CB8AC3E}">
        <p14:creationId xmlns:p14="http://schemas.microsoft.com/office/powerpoint/2010/main" val="320150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1"/>
      <p:bldP spid="6" grpId="0"/>
      <p:bldP spid="7" grpId="0"/>
      <p:bldP spid="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D1D897A2-05DB-D14A-BBDA-0EDD75EB267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70000" y="1092661"/>
            <a:ext cx="3704719" cy="3227627"/>
          </a:xfrm>
          <a:prstGeom prst="rect">
            <a:avLst/>
          </a:prstGeom>
        </p:spPr>
      </p:pic>
      <p:sp>
        <p:nvSpPr>
          <p:cNvPr id="10" name="Title 1">
            <a:extLst>
              <a:ext uri="{FF2B5EF4-FFF2-40B4-BE49-F238E27FC236}">
                <a16:creationId xmlns:a16="http://schemas.microsoft.com/office/drawing/2014/main" id="{B723A55E-3EED-4549-A4FC-E5CC388C67AC}"/>
              </a:ext>
            </a:extLst>
          </p:cNvPr>
          <p:cNvSpPr txBox="1">
            <a:spLocks/>
          </p:cNvSpPr>
          <p:nvPr/>
        </p:nvSpPr>
        <p:spPr>
          <a:xfrm>
            <a:off x="365826" y="4151525"/>
            <a:ext cx="8935337" cy="205774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Why does your heart beat faster during exercise</a:t>
            </a:r>
            <a:r>
              <a: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?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88CCDCF-5A56-9840-B509-1E8B552270E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5826" y="1285418"/>
            <a:ext cx="4799017" cy="26994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656279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84F7554-41F8-5746-B746-AAB2032CF29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4386" y="1291073"/>
            <a:ext cx="7169944" cy="4033093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0CEF6010-6D9B-B34C-B0A4-3A6CA079281A}"/>
              </a:ext>
            </a:extLst>
          </p:cNvPr>
          <p:cNvSpPr txBox="1"/>
          <p:nvPr/>
        </p:nvSpPr>
        <p:spPr>
          <a:xfrm>
            <a:off x="207954" y="1664957"/>
            <a:ext cx="2678121" cy="461665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r>
              <a:rPr lang="en-GB" sz="2400" i="1" dirty="0">
                <a:solidFill>
                  <a:schemeClr val="dk1"/>
                </a:solidFill>
              </a:rPr>
              <a:t>Attention deficits</a:t>
            </a:r>
            <a:endParaRPr lang="en-US" sz="24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E4D272F-5AD2-B74E-85D0-D50187A42DF9}"/>
              </a:ext>
            </a:extLst>
          </p:cNvPr>
          <p:cNvSpPr txBox="1"/>
          <p:nvPr/>
        </p:nvSpPr>
        <p:spPr>
          <a:xfrm>
            <a:off x="2271909" y="5467217"/>
            <a:ext cx="3457181" cy="461665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en-GB" sz="2400" i="1" dirty="0">
                <a:solidFill>
                  <a:schemeClr val="dk1"/>
                </a:solidFill>
              </a:rPr>
              <a:t>Memory overload</a:t>
            </a:r>
            <a:r>
              <a:rPr lang="en-GB" sz="2400" b="1" i="1" dirty="0">
                <a:solidFill>
                  <a:schemeClr val="dk1"/>
                </a:solidFill>
              </a:rPr>
              <a:t>: </a:t>
            </a:r>
            <a:endParaRPr lang="en-GB" sz="2400" dirty="0">
              <a:solidFill>
                <a:schemeClr val="dk1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8B945A8-348B-A74A-AFAB-ED15A8CE14EC}"/>
              </a:ext>
            </a:extLst>
          </p:cNvPr>
          <p:cNvSpPr txBox="1"/>
          <p:nvPr/>
        </p:nvSpPr>
        <p:spPr>
          <a:xfrm>
            <a:off x="2481555" y="603128"/>
            <a:ext cx="3835606" cy="461665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en-GB" sz="2400" i="1" dirty="0">
                <a:solidFill>
                  <a:schemeClr val="dk1"/>
                </a:solidFill>
              </a:rPr>
              <a:t>Lack of prior knowledge</a:t>
            </a:r>
            <a:endParaRPr lang="en-GB" sz="2400" dirty="0">
              <a:solidFill>
                <a:schemeClr val="dk1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49CC84C-404F-CD44-9D6A-5A548586A2AB}"/>
              </a:ext>
            </a:extLst>
          </p:cNvPr>
          <p:cNvSpPr txBox="1"/>
          <p:nvPr/>
        </p:nvSpPr>
        <p:spPr>
          <a:xfrm>
            <a:off x="6562136" y="1456247"/>
            <a:ext cx="2373910" cy="830997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r>
              <a:rPr lang="en-GB" sz="2400" i="1" dirty="0">
                <a:solidFill>
                  <a:schemeClr val="dk1"/>
                </a:solidFill>
              </a:rPr>
              <a:t>Insufficient fluency of recall</a:t>
            </a:r>
            <a:r>
              <a:rPr lang="en-GB" sz="2400" dirty="0"/>
              <a:t> </a:t>
            </a:r>
            <a:endParaRPr lang="en-US" sz="24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0FCC67D-8EB0-FF49-B3E5-1CC19DF4F46C}"/>
              </a:ext>
            </a:extLst>
          </p:cNvPr>
          <p:cNvSpPr txBox="1"/>
          <p:nvPr/>
        </p:nvSpPr>
        <p:spPr>
          <a:xfrm>
            <a:off x="6843713" y="2825148"/>
            <a:ext cx="2212279" cy="1200329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r>
              <a:rPr lang="en-GB" sz="2400" i="1" dirty="0">
                <a:solidFill>
                  <a:schemeClr val="dk1"/>
                </a:solidFill>
              </a:rPr>
              <a:t>Task completion poor proxy for learning</a:t>
            </a:r>
            <a:r>
              <a:rPr lang="en-GB" sz="2400" dirty="0">
                <a:solidFill>
                  <a:schemeClr val="dk1"/>
                </a:solidFill>
              </a:rPr>
              <a:t>: </a:t>
            </a:r>
            <a:r>
              <a:rPr lang="en-GB" sz="2400" dirty="0"/>
              <a:t> 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01497054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A group of people sitting at a table in a restaurant&#10;&#10;Description automatically generated">
            <a:extLst>
              <a:ext uri="{FF2B5EF4-FFF2-40B4-BE49-F238E27FC236}">
                <a16:creationId xmlns:a16="http://schemas.microsoft.com/office/drawing/2014/main" id="{0D1E83D9-CCA8-3045-AF0A-8DB9842A136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8275" y="931863"/>
            <a:ext cx="7870264" cy="4297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365633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CD1FB071-AE2F-6648-8482-C55DD02F0F5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42938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589636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text&#10;&#10;Description automatically generated">
            <a:extLst>
              <a:ext uri="{FF2B5EF4-FFF2-40B4-BE49-F238E27FC236}">
                <a16:creationId xmlns:a16="http://schemas.microsoft.com/office/drawing/2014/main" id="{3DB73B18-D686-D541-9D04-C4E34D9980C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4266" y="449030"/>
            <a:ext cx="3665774" cy="5136908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C33D3298-3557-B144-8E48-3EA40E80E314}"/>
              </a:ext>
            </a:extLst>
          </p:cNvPr>
          <p:cNvSpPr txBox="1"/>
          <p:nvPr/>
        </p:nvSpPr>
        <p:spPr>
          <a:xfrm>
            <a:off x="4724400" y="914400"/>
            <a:ext cx="3955334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“The teacher, by lowering  the level of questions and by accepting  answers from a few, can keep the lesson going but is </a:t>
            </a:r>
            <a:r>
              <a:rPr lang="en-US" sz="2800" b="1" i="1" dirty="0"/>
              <a:t>out of touch with the understanding of most of the class</a:t>
            </a:r>
            <a:r>
              <a:rPr lang="en-US" sz="2800" dirty="0"/>
              <a:t>..” </a:t>
            </a:r>
          </a:p>
        </p:txBody>
      </p:sp>
    </p:spTree>
    <p:extLst>
      <p:ext uri="{BB962C8B-B14F-4D97-AF65-F5344CB8AC3E}">
        <p14:creationId xmlns:p14="http://schemas.microsoft.com/office/powerpoint/2010/main" val="417909030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01BFB3-8358-E647-AD7D-1EDE4C846C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44733" y="1665557"/>
            <a:ext cx="3354946" cy="1143000"/>
          </a:xfrm>
        </p:spPr>
        <p:txBody>
          <a:bodyPr>
            <a:normAutofit fontScale="90000"/>
          </a:bodyPr>
          <a:lstStyle/>
          <a:p>
            <a:r>
              <a:rPr lang="en-US" dirty="0" err="1"/>
              <a:t>Rosenshine’s</a:t>
            </a:r>
            <a:r>
              <a:rPr lang="en-US" dirty="0"/>
              <a:t> Instructional Functions: Draft. 1982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A9BD2DE0-D717-A342-B565-4BC85506DB5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98264" y="191132"/>
            <a:ext cx="4328003" cy="5828668"/>
          </a:xfr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95C35BA6-1DB2-3244-AB31-458C9FA9BFFE}"/>
              </a:ext>
            </a:extLst>
          </p:cNvPr>
          <p:cNvSpPr txBox="1"/>
          <p:nvPr/>
        </p:nvSpPr>
        <p:spPr>
          <a:xfrm>
            <a:off x="5821251" y="4280461"/>
            <a:ext cx="314244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/>
              <a:t>“</a:t>
            </a:r>
            <a:r>
              <a:rPr lang="en-US" sz="3600" u="sng" dirty="0"/>
              <a:t>checks for understanding</a:t>
            </a:r>
            <a:r>
              <a:rPr lang="en-US" sz="3600" dirty="0"/>
              <a:t>” </a:t>
            </a:r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697EB46F-8C08-BE4D-8DF6-A30B34027921}"/>
              </a:ext>
            </a:extLst>
          </p:cNvPr>
          <p:cNvCxnSpPr>
            <a:cxnSpLocks/>
          </p:cNvCxnSpPr>
          <p:nvPr/>
        </p:nvCxnSpPr>
        <p:spPr>
          <a:xfrm flipH="1" flipV="1">
            <a:off x="2678807" y="2956560"/>
            <a:ext cx="3142445" cy="1460894"/>
          </a:xfrm>
          <a:prstGeom prst="straightConnector1">
            <a:avLst/>
          </a:prstGeom>
          <a:ln w="50800">
            <a:tailEnd type="stealt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664249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F443B7-EEF6-8448-A9F8-F94DF902CC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Check for understanding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EDF16B7-9052-B24A-9612-159CB294265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0200" y="1785144"/>
            <a:ext cx="4241800" cy="1562099"/>
          </a:xfrm>
        </p:spPr>
        <p:txBody>
          <a:bodyPr/>
          <a:lstStyle/>
          <a:p>
            <a:pPr marL="203200" indent="0">
              <a:buNone/>
            </a:pPr>
            <a:r>
              <a:rPr lang="en-US" sz="4800" dirty="0"/>
              <a:t>Have you understood? </a:t>
            </a:r>
          </a:p>
          <a:p>
            <a:pPr marL="203200" indent="0">
              <a:buNone/>
            </a:pPr>
            <a:endParaRPr lang="en-US" dirty="0"/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06F274A1-B518-0346-94D1-F379638870B3}"/>
              </a:ext>
            </a:extLst>
          </p:cNvPr>
          <p:cNvSpPr txBox="1">
            <a:spLocks/>
          </p:cNvSpPr>
          <p:nvPr/>
        </p:nvSpPr>
        <p:spPr>
          <a:xfrm>
            <a:off x="4572000" y="1742282"/>
            <a:ext cx="4241800" cy="16509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342900" marR="0" lvl="0" indent="-1397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742950" marR="0" lvl="1" indent="-10795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143000" marR="0" lvl="2" indent="-7620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600200" marR="0" lvl="3" indent="-101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057400" marR="0" lvl="4" indent="-101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514600" marR="0" lvl="5" indent="-101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971800" marR="0" lvl="6" indent="-101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429000" marR="0" lvl="7" indent="-101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886200" marR="0" lvl="8" indent="-101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203200" marR="0" lvl="0" indent="0" algn="l" defTabSz="914400" rtl="0" eaLnBrk="1" fontAlgn="auto" latinLnBrk="0" hangingPunct="1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None/>
              <a:tabLst/>
              <a:defRPr/>
            </a:pPr>
            <a:r>
              <a:rPr kumimoji="0" lang="en-US" sz="4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cs typeface="Calibri"/>
                <a:sym typeface="Calibri"/>
              </a:rPr>
              <a:t>What have you understood? 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BFE1EE3-9130-A44C-9CDE-1DA5944A7AA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7750" y="3714749"/>
            <a:ext cx="2063750" cy="2273300"/>
          </a:xfrm>
          <a:prstGeom prst="rect">
            <a:avLst/>
          </a:prstGeom>
        </p:spPr>
      </p:pic>
      <p:pic>
        <p:nvPicPr>
          <p:cNvPr id="8" name="Picture 7" descr="Icon&#10;&#10;Description automatically generated">
            <a:extLst>
              <a:ext uri="{FF2B5EF4-FFF2-40B4-BE49-F238E27FC236}">
                <a16:creationId xmlns:a16="http://schemas.microsoft.com/office/drawing/2014/main" id="{81AC5008-54BD-1044-82EF-05C6443612C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99100" y="3709060"/>
            <a:ext cx="2063750" cy="22789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298840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creen Shot 2017-05-31 at 16.35.49.png">
            <a:extLst>
              <a:ext uri="{FF2B5EF4-FFF2-40B4-BE49-F238E27FC236}">
                <a16:creationId xmlns:a16="http://schemas.microsoft.com/office/drawing/2014/main" id="{53CA0B16-28B8-7F4C-A633-676B58AD176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-2" b="-1104"/>
          <a:stretch/>
        </p:blipFill>
        <p:spPr>
          <a:xfrm>
            <a:off x="247408" y="263047"/>
            <a:ext cx="4086597" cy="5452356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B4FBE3ED-BFEF-4143-8C99-ACE7C003DC14}"/>
              </a:ext>
            </a:extLst>
          </p:cNvPr>
          <p:cNvSpPr txBox="1"/>
          <p:nvPr/>
        </p:nvSpPr>
        <p:spPr>
          <a:xfrm>
            <a:off x="5057164" y="497601"/>
            <a:ext cx="3142444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More effective teachers frequently checked to see if all students were learning the new material. </a:t>
            </a:r>
          </a:p>
          <a:p>
            <a:endParaRPr lang="en-US" sz="20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D65875A-E7C6-734F-90C9-10D183D2278A}"/>
              </a:ext>
            </a:extLst>
          </p:cNvPr>
          <p:cNvSpPr txBox="1"/>
          <p:nvPr/>
        </p:nvSpPr>
        <p:spPr>
          <a:xfrm>
            <a:off x="5057164" y="1927656"/>
            <a:ext cx="3142444" cy="4093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This has two purposes: </a:t>
            </a:r>
          </a:p>
          <a:p>
            <a:pPr marL="457200" indent="-457200">
              <a:buAutoNum type="alphaLcParenR"/>
            </a:pPr>
            <a:r>
              <a:rPr lang="en-US" sz="2000" dirty="0"/>
              <a:t>answering the questions might cause students to elaborate  on material they have learned and augment connections to other learning in their LTM</a:t>
            </a:r>
          </a:p>
          <a:p>
            <a:pPr marL="457200" indent="-457200">
              <a:buAutoNum type="alphaLcParenR"/>
            </a:pPr>
            <a:endParaRPr lang="en-US" sz="2000" dirty="0"/>
          </a:p>
          <a:p>
            <a:pPr marL="457200" indent="-457200">
              <a:buAutoNum type="alphaLcParenR"/>
            </a:pPr>
            <a:r>
              <a:rPr lang="en-US" sz="2000" dirty="0"/>
              <a:t>alerting the teacher to when part of material need to be retaught. </a:t>
            </a:r>
          </a:p>
          <a:p>
            <a:endParaRPr lang="en-US" sz="2000" dirty="0"/>
          </a:p>
        </p:txBody>
      </p:sp>
      <p:pic>
        <p:nvPicPr>
          <p:cNvPr id="6" name="Picture 5" descr="Screen Shot 2017-05-31 at 16.35.49.png">
            <a:extLst>
              <a:ext uri="{FF2B5EF4-FFF2-40B4-BE49-F238E27FC236}">
                <a16:creationId xmlns:a16="http://schemas.microsoft.com/office/drawing/2014/main" id="{052A71F7-D90A-334B-8DB4-FF9DB86B17A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-2" b="-1104"/>
          <a:stretch/>
        </p:blipFill>
        <p:spPr>
          <a:xfrm>
            <a:off x="399808" y="415447"/>
            <a:ext cx="4086597" cy="54523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5007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5" grpId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creen Shot 2017-05-31 at 16.35.49.png">
            <a:extLst>
              <a:ext uri="{FF2B5EF4-FFF2-40B4-BE49-F238E27FC236}">
                <a16:creationId xmlns:a16="http://schemas.microsoft.com/office/drawing/2014/main" id="{53CA0B16-28B8-7F4C-A633-676B58AD176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-2" b="-1104"/>
          <a:stretch/>
        </p:blipFill>
        <p:spPr>
          <a:xfrm>
            <a:off x="247408" y="263047"/>
            <a:ext cx="4086597" cy="5452356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B4FBE3ED-BFEF-4143-8C99-ACE7C003DC14}"/>
              </a:ext>
            </a:extLst>
          </p:cNvPr>
          <p:cNvSpPr txBox="1"/>
          <p:nvPr/>
        </p:nvSpPr>
        <p:spPr>
          <a:xfrm>
            <a:off x="5057164" y="497601"/>
            <a:ext cx="314244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By contrast, less effective teachers simply asked </a:t>
            </a:r>
          </a:p>
          <a:p>
            <a:r>
              <a:rPr lang="en-US" sz="2000" dirty="0"/>
              <a:t>”Are there any questions”. </a:t>
            </a:r>
          </a:p>
          <a:p>
            <a:endParaRPr lang="en-US" sz="20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D65875A-E7C6-734F-90C9-10D183D2278A}"/>
              </a:ext>
            </a:extLst>
          </p:cNvPr>
          <p:cNvSpPr txBox="1"/>
          <p:nvPr/>
        </p:nvSpPr>
        <p:spPr>
          <a:xfrm>
            <a:off x="5057164" y="1927656"/>
            <a:ext cx="3142444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If there were no questions, they assumed the students had learned the material and proceeded to pass out worksheets for students to complete on their own.   </a:t>
            </a:r>
          </a:p>
          <a:p>
            <a:endParaRPr lang="en-US" sz="2000" dirty="0"/>
          </a:p>
        </p:txBody>
      </p:sp>
      <p:pic>
        <p:nvPicPr>
          <p:cNvPr id="6" name="Picture 5" descr="Screen Shot 2017-05-31 at 16.35.49.png">
            <a:extLst>
              <a:ext uri="{FF2B5EF4-FFF2-40B4-BE49-F238E27FC236}">
                <a16:creationId xmlns:a16="http://schemas.microsoft.com/office/drawing/2014/main" id="{052A71F7-D90A-334B-8DB4-FF9DB86B17A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-2" b="-1104"/>
          <a:stretch/>
        </p:blipFill>
        <p:spPr>
          <a:xfrm>
            <a:off x="399808" y="415447"/>
            <a:ext cx="4086597" cy="54523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78606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5" grpId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B4FBE3ED-BFEF-4143-8C99-ACE7C003DC14}"/>
              </a:ext>
            </a:extLst>
          </p:cNvPr>
          <p:cNvSpPr txBox="1"/>
          <p:nvPr/>
        </p:nvSpPr>
        <p:spPr>
          <a:xfrm>
            <a:off x="3332612" y="883967"/>
            <a:ext cx="5583394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Effective teachers stopped to check for understanding by: </a:t>
            </a:r>
          </a:p>
          <a:p>
            <a:endParaRPr lang="en-US" sz="20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/>
              <a:t>Asking questions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/>
              <a:t>Asking students to </a:t>
            </a:r>
            <a:r>
              <a:rPr lang="en-US" sz="2000" dirty="0" err="1"/>
              <a:t>summarise</a:t>
            </a:r>
            <a:r>
              <a:rPr lang="en-US" sz="2000" dirty="0"/>
              <a:t> the presentation up to that point.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/>
              <a:t>To repeat directions or procedures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/>
              <a:t>Asking students whether they agreed or disagreed with other students’ answers.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/>
              <a:t>Asking students to think aloud as they work through problems or plan an essay.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/>
              <a:t>Asking students to explain or defend their position to others. </a:t>
            </a:r>
          </a:p>
          <a:p>
            <a:endParaRPr lang="en-US" sz="2000" dirty="0"/>
          </a:p>
        </p:txBody>
      </p:sp>
      <p:pic>
        <p:nvPicPr>
          <p:cNvPr id="6" name="Picture 5" descr="Screen Shot 2017-05-31 at 16.35.49.png">
            <a:extLst>
              <a:ext uri="{FF2B5EF4-FFF2-40B4-BE49-F238E27FC236}">
                <a16:creationId xmlns:a16="http://schemas.microsoft.com/office/drawing/2014/main" id="{052A71F7-D90A-334B-8DB4-FF9DB86B17A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-2" b="-1104"/>
          <a:stretch/>
        </p:blipFill>
        <p:spPr>
          <a:xfrm>
            <a:off x="332399" y="883967"/>
            <a:ext cx="3000213" cy="40028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27563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EE701E00-7CF8-4E43-B1C0-EEE27D59F663}"/>
              </a:ext>
            </a:extLst>
          </p:cNvPr>
          <p:cNvSpPr txBox="1">
            <a:spLocks/>
          </p:cNvSpPr>
          <p:nvPr/>
        </p:nvSpPr>
        <p:spPr>
          <a:xfrm>
            <a:off x="379673" y="4809434"/>
            <a:ext cx="8384653" cy="902825"/>
          </a:xfrm>
          <a:prstGeom prst="rect">
            <a:avLst/>
          </a:prstGeom>
        </p:spPr>
        <p:txBody>
          <a:bodyPr/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Checking for understanding during class instruction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2C448EA-83FF-3B48-BF8B-F7AA18D1FD9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19426" y="2053654"/>
            <a:ext cx="4610670" cy="2593502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87EB57D8-3401-C444-B5B9-93BF82FA203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-1827" r="51610"/>
          <a:stretch/>
        </p:blipFill>
        <p:spPr>
          <a:xfrm>
            <a:off x="208470" y="168065"/>
            <a:ext cx="3784129" cy="44790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575950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870EB3-AF3B-D342-8821-CA57DD7059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Is everyone thinking? </a:t>
            </a:r>
          </a:p>
        </p:txBody>
      </p:sp>
      <p:pic>
        <p:nvPicPr>
          <p:cNvPr id="5" name="Content Placeholder 4" descr="A close up of a logo&#10;&#10;Description automatically generated">
            <a:extLst>
              <a:ext uri="{FF2B5EF4-FFF2-40B4-BE49-F238E27FC236}">
                <a16:creationId xmlns:a16="http://schemas.microsoft.com/office/drawing/2014/main" id="{ECEFD9C5-9432-B84F-84AE-1CD73DE5AD9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57200" y="1207089"/>
            <a:ext cx="8229600" cy="4443821"/>
          </a:xfrm>
        </p:spPr>
      </p:pic>
    </p:spTree>
    <p:extLst>
      <p:ext uri="{BB962C8B-B14F-4D97-AF65-F5344CB8AC3E}">
        <p14:creationId xmlns:p14="http://schemas.microsoft.com/office/powerpoint/2010/main" val="145398498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21"/>
          <p:cNvSpPr/>
          <p:nvPr/>
        </p:nvSpPr>
        <p:spPr>
          <a:xfrm>
            <a:off x="0" y="857250"/>
            <a:ext cx="9144000" cy="719536"/>
          </a:xfrm>
          <a:prstGeom prst="rect">
            <a:avLst/>
          </a:prstGeom>
          <a:solidFill>
            <a:srgbClr val="FCDF00"/>
          </a:solidFill>
          <a:ln>
            <a:noFill/>
          </a:ln>
        </p:spPr>
        <p:txBody>
          <a:bodyPr spcFirstLastPara="1" wrap="square" lIns="68569" tIns="34275" rIns="68569" bIns="34275" anchor="ctr" anchorCtr="0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93" name="Google Shape;193;p2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857250"/>
            <a:ext cx="4248150" cy="447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4" name="Google Shape;194;p2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125823" y="866775"/>
            <a:ext cx="2028825" cy="438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5" name="Google Shape;195;p21"/>
          <p:cNvPicPr preferRelativeResize="0"/>
          <p:nvPr/>
        </p:nvPicPr>
        <p:blipFill rotWithShape="1">
          <a:blip r:embed="rId5">
            <a:alphaModFix/>
          </a:blip>
          <a:srcRect b="27947"/>
          <a:stretch/>
        </p:blipFill>
        <p:spPr>
          <a:xfrm>
            <a:off x="1710062" y="2563534"/>
            <a:ext cx="6010275" cy="306094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55005150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2" name="Google Shape;352;p23" descr="A picture containing drawing&#10;&#10;Description automatically generated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49433" y="4157664"/>
            <a:ext cx="1044802" cy="886935"/>
          </a:xfrm>
          <a:prstGeom prst="rect">
            <a:avLst/>
          </a:prstGeom>
          <a:noFill/>
          <a:ln>
            <a:noFill/>
          </a:ln>
        </p:spPr>
      </p:pic>
      <p:sp>
        <p:nvSpPr>
          <p:cNvPr id="353" name="Google Shape;353;p23"/>
          <p:cNvSpPr/>
          <p:nvPr/>
        </p:nvSpPr>
        <p:spPr>
          <a:xfrm>
            <a:off x="0" y="857250"/>
            <a:ext cx="9144000" cy="573000"/>
          </a:xfrm>
          <a:prstGeom prst="rect">
            <a:avLst/>
          </a:prstGeom>
          <a:solidFill>
            <a:srgbClr val="7F7F7F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algn="ctr"/>
            <a:endParaRPr sz="1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4" name="Google Shape;354;p23"/>
          <p:cNvSpPr/>
          <p:nvPr/>
        </p:nvSpPr>
        <p:spPr>
          <a:xfrm>
            <a:off x="428625" y="924415"/>
            <a:ext cx="323700" cy="108600"/>
          </a:xfrm>
          <a:prstGeom prst="rect">
            <a:avLst/>
          </a:prstGeom>
          <a:solidFill>
            <a:srgbClr val="FCDF00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algn="ctr"/>
            <a:endParaRPr sz="1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5" name="Google Shape;355;p23"/>
          <p:cNvSpPr txBox="1"/>
          <p:nvPr/>
        </p:nvSpPr>
        <p:spPr>
          <a:xfrm>
            <a:off x="345281" y="1023237"/>
            <a:ext cx="5707500" cy="39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r>
              <a:rPr lang="en" sz="2100" b="1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CHECK FOR UNDERSTANDING</a:t>
            </a:r>
            <a:endParaRPr sz="1100"/>
          </a:p>
        </p:txBody>
      </p:sp>
      <p:cxnSp>
        <p:nvCxnSpPr>
          <p:cNvPr id="356" name="Google Shape;356;p23"/>
          <p:cNvCxnSpPr>
            <a:stCxn id="357" idx="6"/>
            <a:endCxn id="358" idx="2"/>
          </p:cNvCxnSpPr>
          <p:nvPr/>
        </p:nvCxnSpPr>
        <p:spPr>
          <a:xfrm>
            <a:off x="7600067" y="1174013"/>
            <a:ext cx="1100100" cy="2400"/>
          </a:xfrm>
          <a:prstGeom prst="straightConnector1">
            <a:avLst/>
          </a:prstGeom>
          <a:noFill/>
          <a:ln w="1905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357" name="Google Shape;357;p23"/>
          <p:cNvSpPr/>
          <p:nvPr/>
        </p:nvSpPr>
        <p:spPr>
          <a:xfrm>
            <a:off x="7357067" y="1052513"/>
            <a:ext cx="243000" cy="243000"/>
          </a:xfrm>
          <a:prstGeom prst="ellipse">
            <a:avLst/>
          </a:prstGeom>
          <a:solidFill>
            <a:srgbClr val="7F7F7F"/>
          </a:solidFill>
          <a:ln w="1905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algn="ctr"/>
            <a:endParaRPr sz="1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9" name="Google Shape;359;p23"/>
          <p:cNvSpPr/>
          <p:nvPr/>
        </p:nvSpPr>
        <p:spPr>
          <a:xfrm>
            <a:off x="7697586" y="1052513"/>
            <a:ext cx="243000" cy="243000"/>
          </a:xfrm>
          <a:prstGeom prst="ellipse">
            <a:avLst/>
          </a:prstGeom>
          <a:solidFill>
            <a:srgbClr val="7F7F7F"/>
          </a:solidFill>
          <a:ln w="1905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algn="ctr"/>
            <a:endParaRPr sz="1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0" name="Google Shape;360;p23"/>
          <p:cNvSpPr/>
          <p:nvPr/>
        </p:nvSpPr>
        <p:spPr>
          <a:xfrm>
            <a:off x="8033342" y="1054894"/>
            <a:ext cx="243000" cy="243000"/>
          </a:xfrm>
          <a:prstGeom prst="ellipse">
            <a:avLst/>
          </a:prstGeom>
          <a:solidFill>
            <a:srgbClr val="7F7F7F"/>
          </a:solidFill>
          <a:ln w="1905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algn="ctr"/>
            <a:endParaRPr sz="1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1" name="Google Shape;361;p23"/>
          <p:cNvSpPr/>
          <p:nvPr/>
        </p:nvSpPr>
        <p:spPr>
          <a:xfrm>
            <a:off x="8366717" y="1045369"/>
            <a:ext cx="243000" cy="243000"/>
          </a:xfrm>
          <a:prstGeom prst="ellipse">
            <a:avLst/>
          </a:prstGeom>
          <a:solidFill>
            <a:srgbClr val="7F7F7F"/>
          </a:solidFill>
          <a:ln w="1905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algn="ctr"/>
            <a:endParaRPr sz="1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8" name="Google Shape;358;p23"/>
          <p:cNvSpPr/>
          <p:nvPr/>
        </p:nvSpPr>
        <p:spPr>
          <a:xfrm>
            <a:off x="8700092" y="1054894"/>
            <a:ext cx="243000" cy="243000"/>
          </a:xfrm>
          <a:prstGeom prst="ellipse">
            <a:avLst/>
          </a:prstGeom>
          <a:solidFill>
            <a:srgbClr val="7F7F7F"/>
          </a:solidFill>
          <a:ln w="1905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algn="ctr"/>
            <a:endParaRPr sz="1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2" name="Google Shape;362;p23"/>
          <p:cNvSpPr txBox="1"/>
          <p:nvPr/>
        </p:nvSpPr>
        <p:spPr>
          <a:xfrm>
            <a:off x="7392786" y="1028700"/>
            <a:ext cx="171600" cy="27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algn="ctr"/>
            <a:r>
              <a:rPr lang="en" sz="140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1</a:t>
            </a:r>
            <a:endParaRPr sz="1100"/>
          </a:p>
        </p:txBody>
      </p:sp>
      <p:sp>
        <p:nvSpPr>
          <p:cNvPr id="363" name="Google Shape;363;p23"/>
          <p:cNvSpPr txBox="1"/>
          <p:nvPr/>
        </p:nvSpPr>
        <p:spPr>
          <a:xfrm>
            <a:off x="7738067" y="1031081"/>
            <a:ext cx="171600" cy="27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algn="ctr"/>
            <a:r>
              <a:rPr lang="en" sz="140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2</a:t>
            </a:r>
            <a:endParaRPr sz="1100"/>
          </a:p>
        </p:txBody>
      </p:sp>
      <p:sp>
        <p:nvSpPr>
          <p:cNvPr id="364" name="Google Shape;364;p23"/>
          <p:cNvSpPr txBox="1"/>
          <p:nvPr/>
        </p:nvSpPr>
        <p:spPr>
          <a:xfrm>
            <a:off x="8064298" y="1042988"/>
            <a:ext cx="171600" cy="27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algn="ctr"/>
            <a:r>
              <a:rPr lang="en" sz="140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3</a:t>
            </a:r>
            <a:endParaRPr sz="1100"/>
          </a:p>
        </p:txBody>
      </p:sp>
      <p:sp>
        <p:nvSpPr>
          <p:cNvPr id="365" name="Google Shape;365;p23"/>
          <p:cNvSpPr txBox="1"/>
          <p:nvPr/>
        </p:nvSpPr>
        <p:spPr>
          <a:xfrm>
            <a:off x="8392913" y="1035070"/>
            <a:ext cx="171600" cy="27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algn="ctr"/>
            <a:r>
              <a:rPr lang="en" sz="140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4</a:t>
            </a:r>
            <a:endParaRPr sz="1100"/>
          </a:p>
        </p:txBody>
      </p:sp>
      <p:sp>
        <p:nvSpPr>
          <p:cNvPr id="366" name="Google Shape;366;p23"/>
          <p:cNvSpPr txBox="1"/>
          <p:nvPr/>
        </p:nvSpPr>
        <p:spPr>
          <a:xfrm>
            <a:off x="8731048" y="1040606"/>
            <a:ext cx="171600" cy="27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algn="ctr"/>
            <a:r>
              <a:rPr lang="en" sz="140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5</a:t>
            </a:r>
            <a:endParaRPr sz="1100"/>
          </a:p>
        </p:txBody>
      </p:sp>
      <p:sp>
        <p:nvSpPr>
          <p:cNvPr id="367" name="Google Shape;367;p23"/>
          <p:cNvSpPr/>
          <p:nvPr/>
        </p:nvSpPr>
        <p:spPr>
          <a:xfrm>
            <a:off x="-7808" y="1628775"/>
            <a:ext cx="1744800" cy="1515600"/>
          </a:xfrm>
          <a:prstGeom prst="rect">
            <a:avLst/>
          </a:prstGeom>
          <a:solidFill>
            <a:srgbClr val="FCDF00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algn="ctr"/>
            <a:endParaRPr sz="1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8" name="Google Shape;368;p23"/>
          <p:cNvSpPr/>
          <p:nvPr/>
        </p:nvSpPr>
        <p:spPr>
          <a:xfrm>
            <a:off x="1871663" y="1628775"/>
            <a:ext cx="1709700" cy="1515600"/>
          </a:xfrm>
          <a:prstGeom prst="rect">
            <a:avLst/>
          </a:prstGeom>
          <a:solidFill>
            <a:srgbClr val="FCDF00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algn="ctr"/>
            <a:endParaRPr sz="1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9" name="Google Shape;369;p23"/>
          <p:cNvSpPr/>
          <p:nvPr/>
        </p:nvSpPr>
        <p:spPr>
          <a:xfrm>
            <a:off x="3729038" y="1631156"/>
            <a:ext cx="1709700" cy="1515600"/>
          </a:xfrm>
          <a:prstGeom prst="rect">
            <a:avLst/>
          </a:prstGeom>
          <a:solidFill>
            <a:srgbClr val="FCDF00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algn="ctr"/>
            <a:endParaRPr sz="1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0" name="Google Shape;370;p23"/>
          <p:cNvSpPr/>
          <p:nvPr/>
        </p:nvSpPr>
        <p:spPr>
          <a:xfrm>
            <a:off x="5565632" y="1629463"/>
            <a:ext cx="1709700" cy="1515600"/>
          </a:xfrm>
          <a:prstGeom prst="rect">
            <a:avLst/>
          </a:prstGeom>
          <a:solidFill>
            <a:srgbClr val="FCDF00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algn="ctr"/>
            <a:endParaRPr sz="1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1" name="Google Shape;371;p23"/>
          <p:cNvSpPr/>
          <p:nvPr/>
        </p:nvSpPr>
        <p:spPr>
          <a:xfrm>
            <a:off x="7439025" y="1624013"/>
            <a:ext cx="1709700" cy="1515600"/>
          </a:xfrm>
          <a:prstGeom prst="rect">
            <a:avLst/>
          </a:prstGeom>
          <a:solidFill>
            <a:srgbClr val="FCDF00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algn="ctr"/>
            <a:endParaRPr sz="1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2" name="Google Shape;372;p23"/>
          <p:cNvSpPr txBox="1"/>
          <p:nvPr/>
        </p:nvSpPr>
        <p:spPr>
          <a:xfrm>
            <a:off x="1798633" y="3212975"/>
            <a:ext cx="1806900" cy="34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r>
              <a:rPr lang="en" sz="900" b="1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PROBE WITH A SHORT DIALOGUE</a:t>
            </a:r>
            <a:endParaRPr sz="1100"/>
          </a:p>
        </p:txBody>
      </p:sp>
      <p:sp>
        <p:nvSpPr>
          <p:cNvPr id="373" name="Google Shape;373;p23"/>
          <p:cNvSpPr txBox="1"/>
          <p:nvPr/>
        </p:nvSpPr>
        <p:spPr>
          <a:xfrm>
            <a:off x="13430" y="3212975"/>
            <a:ext cx="1688400" cy="34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r>
              <a:rPr lang="en" sz="900" b="1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COLD CALL, ASKING </a:t>
            </a:r>
            <a:r>
              <a:rPr lang="en" sz="900" b="1" i="1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WHAT</a:t>
            </a:r>
            <a:r>
              <a:rPr lang="en" sz="900" b="1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, NOT </a:t>
            </a:r>
            <a:r>
              <a:rPr lang="en" sz="900" b="1" i="1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IF</a:t>
            </a:r>
            <a:endParaRPr sz="1100"/>
          </a:p>
        </p:txBody>
      </p:sp>
      <p:sp>
        <p:nvSpPr>
          <p:cNvPr id="374" name="Google Shape;374;p23"/>
          <p:cNvSpPr txBox="1"/>
          <p:nvPr/>
        </p:nvSpPr>
        <p:spPr>
          <a:xfrm>
            <a:off x="3656941" y="3212976"/>
            <a:ext cx="1781700" cy="34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r>
              <a:rPr lang="en" sz="900" b="1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FOLLOW-UP WITH MORE CHECKING DIALOGUES</a:t>
            </a:r>
            <a:endParaRPr sz="1100"/>
          </a:p>
        </p:txBody>
      </p:sp>
      <p:sp>
        <p:nvSpPr>
          <p:cNvPr id="375" name="Google Shape;375;p23"/>
          <p:cNvSpPr txBox="1"/>
          <p:nvPr/>
        </p:nvSpPr>
        <p:spPr>
          <a:xfrm>
            <a:off x="5490102" y="3212975"/>
            <a:ext cx="1774500" cy="34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r>
              <a:rPr lang="en" sz="900" b="1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EXPLORE DIFFERENCES AND DETAILS</a:t>
            </a:r>
            <a:endParaRPr sz="1100"/>
          </a:p>
        </p:txBody>
      </p:sp>
      <p:sp>
        <p:nvSpPr>
          <p:cNvPr id="376" name="Google Shape;376;p23"/>
          <p:cNvSpPr txBox="1"/>
          <p:nvPr/>
        </p:nvSpPr>
        <p:spPr>
          <a:xfrm>
            <a:off x="7359656" y="3205960"/>
            <a:ext cx="1774500" cy="34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r>
              <a:rPr lang="en" sz="900" b="1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RE-TEACH, DEFER OR </a:t>
            </a:r>
            <a:endParaRPr sz="1100"/>
          </a:p>
          <a:p>
            <a:r>
              <a:rPr lang="en" sz="900" b="1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MOVE ON</a:t>
            </a:r>
            <a:endParaRPr sz="1100"/>
          </a:p>
        </p:txBody>
      </p:sp>
      <p:pic>
        <p:nvPicPr>
          <p:cNvPr id="377" name="Google Shape;377;p23" descr="A picture containing drawing&#10;&#10;Description automatically generated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88544" y="2000250"/>
            <a:ext cx="1288870" cy="1149801"/>
          </a:xfrm>
          <a:prstGeom prst="rect">
            <a:avLst/>
          </a:prstGeom>
          <a:noFill/>
          <a:ln>
            <a:noFill/>
          </a:ln>
        </p:spPr>
      </p:pic>
      <p:pic>
        <p:nvPicPr>
          <p:cNvPr id="378" name="Google Shape;378;p23" descr="A close up of a logo&#10;&#10;Description automatically generated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2196781" y="1673516"/>
            <a:ext cx="1288098" cy="1471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79" name="Google Shape;379;p23" descr="A close up of a logo&#10;&#10;Description automatically generated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3956243" y="1664744"/>
            <a:ext cx="1288097" cy="1485303"/>
          </a:xfrm>
          <a:prstGeom prst="rect">
            <a:avLst/>
          </a:prstGeom>
          <a:noFill/>
          <a:ln>
            <a:noFill/>
          </a:ln>
        </p:spPr>
      </p:pic>
      <p:pic>
        <p:nvPicPr>
          <p:cNvPr id="380" name="Google Shape;380;p23" descr="A picture containing drawing&#10;&#10;Description automatically generated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5988797" y="1664744"/>
            <a:ext cx="900207" cy="1479623"/>
          </a:xfrm>
          <a:prstGeom prst="rect">
            <a:avLst/>
          </a:prstGeom>
          <a:noFill/>
          <a:ln>
            <a:noFill/>
          </a:ln>
        </p:spPr>
      </p:pic>
      <p:pic>
        <p:nvPicPr>
          <p:cNvPr id="381" name="Google Shape;381;p23" descr="A picture containing drawing&#10;&#10;Description automatically generated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7715576" y="1678695"/>
            <a:ext cx="1220144" cy="14621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44711986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19F3FB8-7DE8-2E41-9B1A-26D0D1304F9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5725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503955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958C8C20-973A-DF4C-9703-446E1908695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14440" y="0"/>
            <a:ext cx="7515119" cy="6027843"/>
          </a:xfrm>
        </p:spPr>
      </p:pic>
    </p:spTree>
    <p:extLst>
      <p:ext uri="{BB962C8B-B14F-4D97-AF65-F5344CB8AC3E}">
        <p14:creationId xmlns:p14="http://schemas.microsoft.com/office/powerpoint/2010/main" val="162670538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30C8FC-517F-A54C-99DA-6DFBD4BFED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91380"/>
          </a:xfrm>
        </p:spPr>
        <p:txBody>
          <a:bodyPr/>
          <a:lstStyle/>
          <a:p>
            <a:r>
              <a:rPr lang="en-US" dirty="0"/>
              <a:t>Scaffolds for dialogue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BEFE62D-451C-634D-9B33-88F03B01905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66018"/>
            <a:ext cx="8229600" cy="4525963"/>
          </a:xfrm>
        </p:spPr>
        <p:txBody>
          <a:bodyPr>
            <a:normAutofit lnSpcReduction="10000"/>
          </a:bodyPr>
          <a:lstStyle/>
          <a:p>
            <a:r>
              <a:rPr lang="en-US" dirty="0"/>
              <a:t>Full sentences.  </a:t>
            </a:r>
            <a:r>
              <a:rPr lang="en-US" i="1" dirty="0"/>
              <a:t>An example of a non-metal is…</a:t>
            </a:r>
            <a:endParaRPr lang="en-US" dirty="0"/>
          </a:p>
          <a:p>
            <a:r>
              <a:rPr lang="en-US" dirty="0"/>
              <a:t>At first….. Then</a:t>
            </a:r>
          </a:p>
          <a:p>
            <a:r>
              <a:rPr lang="en-US" dirty="0"/>
              <a:t>In my opinion… </a:t>
            </a:r>
          </a:p>
          <a:p>
            <a:r>
              <a:rPr lang="en-US" dirty="0"/>
              <a:t>Firstly…. Secondly…. And finally..</a:t>
            </a:r>
          </a:p>
          <a:p>
            <a:r>
              <a:rPr lang="en-US" dirty="0"/>
              <a:t>On one hand…. On the other hand. </a:t>
            </a:r>
          </a:p>
          <a:p>
            <a:r>
              <a:rPr lang="en-US" dirty="0"/>
              <a:t>An advantage of …. whereas a disadvantage..</a:t>
            </a:r>
          </a:p>
          <a:p>
            <a:r>
              <a:rPr lang="en-US" dirty="0"/>
              <a:t> X happens because... </a:t>
            </a:r>
          </a:p>
          <a:p>
            <a:r>
              <a:rPr lang="en-US" dirty="0"/>
              <a:t>If X happens… this in turn causes…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7928400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A46AF11-8D34-3244-9467-C4B034C68B3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5725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660793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1DB0B8-2A9A-6241-81B6-20C453500E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59491"/>
            <a:ext cx="8229600" cy="1143000"/>
          </a:xfrm>
        </p:spPr>
        <p:txBody>
          <a:bodyPr/>
          <a:lstStyle/>
          <a:p>
            <a:r>
              <a:rPr lang="en-US" dirty="0"/>
              <a:t>Why does the sun rise in the East? </a:t>
            </a: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B1F368C1-B6D9-5248-8228-CEFFF6007AC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189410" y="1402491"/>
            <a:ext cx="7111169" cy="4525963"/>
          </a:xfrm>
        </p:spPr>
      </p:pic>
    </p:spTree>
    <p:extLst>
      <p:ext uri="{BB962C8B-B14F-4D97-AF65-F5344CB8AC3E}">
        <p14:creationId xmlns:p14="http://schemas.microsoft.com/office/powerpoint/2010/main" val="42061647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FB1226-B666-894A-A3AF-189CBDBE0D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Success Criteria: 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85677B19-7910-224D-B816-E0C4A367BEB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76430880"/>
              </p:ext>
            </p:extLst>
          </p:nvPr>
        </p:nvGraphicFramePr>
        <p:xfrm>
          <a:off x="621174" y="1417638"/>
          <a:ext cx="8256608" cy="405387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154593">
                  <a:extLst>
                    <a:ext uri="{9D8B030D-6E8A-4147-A177-3AD203B41FA5}">
                      <a16:colId xmlns:a16="http://schemas.microsoft.com/office/drawing/2014/main" val="4193033348"/>
                    </a:ext>
                  </a:extLst>
                </a:gridCol>
                <a:gridCol w="3102015">
                  <a:extLst>
                    <a:ext uri="{9D8B030D-6E8A-4147-A177-3AD203B41FA5}">
                      <a16:colId xmlns:a16="http://schemas.microsoft.com/office/drawing/2014/main" val="1504749895"/>
                    </a:ext>
                  </a:extLst>
                </a:gridCol>
              </a:tblGrid>
              <a:tr h="469036">
                <a:tc>
                  <a:txBody>
                    <a:bodyPr/>
                    <a:lstStyle/>
                    <a:p>
                      <a:r>
                        <a:rPr lang="en-US" dirty="0"/>
                        <a:t>Features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Success?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52498859"/>
                  </a:ext>
                </a:extLst>
              </a:tr>
              <a:tr h="890145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Before sunrise, Sun is at a distance, not visible to the part of the Earth experiencing night.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04009332"/>
                  </a:ext>
                </a:extLst>
              </a:tr>
              <a:tr h="890145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Earth rotates anticlockwise (looking from North pole) – </a:t>
                      </a:r>
                      <a:r>
                        <a:rPr lang="en-US" dirty="0" err="1"/>
                        <a:t>ie</a:t>
                      </a:r>
                      <a:r>
                        <a:rPr lang="en-US" dirty="0"/>
                        <a:t> towards the East.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85193399"/>
                  </a:ext>
                </a:extLst>
              </a:tr>
              <a:tr h="890145">
                <a:tc>
                  <a:txBody>
                    <a:bodyPr/>
                    <a:lstStyle/>
                    <a:p>
                      <a:r>
                        <a:rPr lang="en-US" dirty="0"/>
                        <a:t>As night moves to day, Sun appears on East horizon  - to our left if we stand facing South.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96130273"/>
                  </a:ext>
                </a:extLst>
              </a:tr>
              <a:tr h="890145">
                <a:tc>
                  <a:txBody>
                    <a:bodyPr/>
                    <a:lstStyle/>
                    <a:p>
                      <a:r>
                        <a:rPr lang="en-US" dirty="0"/>
                        <a:t>The impression of ‘rising’ is an illusion; the Earth continues rotating relative to the Earth-Sun line, so the sun appears higher in the sky.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25014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5540154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containing text, sign, clipart&#10;&#10;Description automatically generated">
            <a:extLst>
              <a:ext uri="{FF2B5EF4-FFF2-40B4-BE49-F238E27FC236}">
                <a16:creationId xmlns:a16="http://schemas.microsoft.com/office/drawing/2014/main" id="{75486C88-EFC5-CA48-AC71-4A079DC899F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6503" y="1332842"/>
            <a:ext cx="7416854" cy="43250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615890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EE701E00-7CF8-4E43-B1C0-EEE27D59F663}"/>
              </a:ext>
            </a:extLst>
          </p:cNvPr>
          <p:cNvSpPr txBox="1">
            <a:spLocks/>
          </p:cNvSpPr>
          <p:nvPr/>
        </p:nvSpPr>
        <p:spPr>
          <a:xfrm>
            <a:off x="379673" y="4809434"/>
            <a:ext cx="8384653" cy="902825"/>
          </a:xfrm>
          <a:prstGeom prst="rect">
            <a:avLst/>
          </a:prstGeom>
        </p:spPr>
        <p:txBody>
          <a:bodyPr/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More examples… </a:t>
            </a:r>
            <a:r>
              <a:rPr kumimoji="0" lang="en-US" sz="4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CfU</a:t>
            </a:r>
            <a:r>
              <a: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is embedded in numerous strategies. 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2C448EA-83FF-3B48-BF8B-F7AA18D1FD9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19426" y="2053654"/>
            <a:ext cx="4610670" cy="2593502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87EB57D8-3401-C444-B5B9-93BF82FA203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-1827" r="51610"/>
          <a:stretch/>
        </p:blipFill>
        <p:spPr>
          <a:xfrm>
            <a:off x="208470" y="168065"/>
            <a:ext cx="3784129" cy="44790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250977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B8D15D2D-80C6-A14A-9027-F5484A39F719}"/>
              </a:ext>
            </a:extLst>
          </p:cNvPr>
          <p:cNvSpPr/>
          <p:nvPr/>
        </p:nvSpPr>
        <p:spPr>
          <a:xfrm>
            <a:off x="0" y="857250"/>
            <a:ext cx="9144000" cy="573181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23D96D35-E06E-F54A-A490-7E9A16FCB366}"/>
              </a:ext>
            </a:extLst>
          </p:cNvPr>
          <p:cNvSpPr/>
          <p:nvPr/>
        </p:nvSpPr>
        <p:spPr>
          <a:xfrm>
            <a:off x="428625" y="924415"/>
            <a:ext cx="323850" cy="108347"/>
          </a:xfrm>
          <a:prstGeom prst="rect">
            <a:avLst/>
          </a:prstGeom>
          <a:solidFill>
            <a:srgbClr val="FCD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19DEFB0-2810-234A-91C4-282E61C786A8}"/>
              </a:ext>
            </a:extLst>
          </p:cNvPr>
          <p:cNvSpPr txBox="1"/>
          <p:nvPr/>
        </p:nvSpPr>
        <p:spPr>
          <a:xfrm>
            <a:off x="345281" y="1023237"/>
            <a:ext cx="6346422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100" b="1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WORKED EXAMPLES &amp; BACKWARD FADING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D025AB74-F247-354B-AA9D-D0A0D24A1C82}"/>
              </a:ext>
            </a:extLst>
          </p:cNvPr>
          <p:cNvCxnSpPr>
            <a:stCxn id="5" idx="6"/>
            <a:endCxn id="11" idx="2"/>
          </p:cNvCxnSpPr>
          <p:nvPr/>
        </p:nvCxnSpPr>
        <p:spPr>
          <a:xfrm>
            <a:off x="7599955" y="1173957"/>
            <a:ext cx="1100138" cy="2381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" name="Oval 4">
            <a:extLst>
              <a:ext uri="{FF2B5EF4-FFF2-40B4-BE49-F238E27FC236}">
                <a16:creationId xmlns:a16="http://schemas.microsoft.com/office/drawing/2014/main" id="{73911A0A-874A-C840-84F5-6FCCD659E907}"/>
              </a:ext>
            </a:extLst>
          </p:cNvPr>
          <p:cNvSpPr/>
          <p:nvPr/>
        </p:nvSpPr>
        <p:spPr>
          <a:xfrm>
            <a:off x="7357067" y="1052512"/>
            <a:ext cx="242888" cy="242888"/>
          </a:xfrm>
          <a:prstGeom prst="ellipse">
            <a:avLst/>
          </a:prstGeom>
          <a:solidFill>
            <a:schemeClr val="bg1">
              <a:lumMod val="50000"/>
            </a:schemeClr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0CADD153-0EC0-6740-BCB5-86CF9869068C}"/>
              </a:ext>
            </a:extLst>
          </p:cNvPr>
          <p:cNvSpPr/>
          <p:nvPr/>
        </p:nvSpPr>
        <p:spPr>
          <a:xfrm>
            <a:off x="7697586" y="1052512"/>
            <a:ext cx="242888" cy="242888"/>
          </a:xfrm>
          <a:prstGeom prst="ellipse">
            <a:avLst/>
          </a:prstGeom>
          <a:solidFill>
            <a:schemeClr val="bg1">
              <a:lumMod val="50000"/>
            </a:schemeClr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3B8B927A-2027-8C4E-A460-AA2BF3295DB0}"/>
              </a:ext>
            </a:extLst>
          </p:cNvPr>
          <p:cNvSpPr/>
          <p:nvPr/>
        </p:nvSpPr>
        <p:spPr>
          <a:xfrm>
            <a:off x="8033342" y="1054894"/>
            <a:ext cx="242888" cy="242888"/>
          </a:xfrm>
          <a:prstGeom prst="ellipse">
            <a:avLst/>
          </a:prstGeom>
          <a:solidFill>
            <a:schemeClr val="bg1">
              <a:lumMod val="50000"/>
            </a:schemeClr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D0AEAABE-430C-C64B-ACE9-696CB88DCF92}"/>
              </a:ext>
            </a:extLst>
          </p:cNvPr>
          <p:cNvSpPr/>
          <p:nvPr/>
        </p:nvSpPr>
        <p:spPr>
          <a:xfrm>
            <a:off x="8366717" y="1045369"/>
            <a:ext cx="242888" cy="242888"/>
          </a:xfrm>
          <a:prstGeom prst="ellipse">
            <a:avLst/>
          </a:prstGeom>
          <a:solidFill>
            <a:schemeClr val="bg1">
              <a:lumMod val="50000"/>
            </a:schemeClr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536E94A7-BB00-C548-9DD5-684D0438D88F}"/>
              </a:ext>
            </a:extLst>
          </p:cNvPr>
          <p:cNvSpPr/>
          <p:nvPr/>
        </p:nvSpPr>
        <p:spPr>
          <a:xfrm>
            <a:off x="8700092" y="1054894"/>
            <a:ext cx="242888" cy="242888"/>
          </a:xfrm>
          <a:prstGeom prst="ellipse">
            <a:avLst/>
          </a:prstGeom>
          <a:solidFill>
            <a:schemeClr val="bg1">
              <a:lumMod val="50000"/>
            </a:schemeClr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534A6B7-CF68-9B49-94DB-0E530D6C3EF1}"/>
              </a:ext>
            </a:extLst>
          </p:cNvPr>
          <p:cNvSpPr txBox="1"/>
          <p:nvPr/>
        </p:nvSpPr>
        <p:spPr>
          <a:xfrm>
            <a:off x="7392786" y="1028700"/>
            <a:ext cx="171450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350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1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CFBD4BB7-EBDD-1C4F-9AC7-06922AE8EA57}"/>
              </a:ext>
            </a:extLst>
          </p:cNvPr>
          <p:cNvSpPr txBox="1"/>
          <p:nvPr/>
        </p:nvSpPr>
        <p:spPr>
          <a:xfrm>
            <a:off x="7738067" y="1031081"/>
            <a:ext cx="171450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350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2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CAE6CECB-4EA4-934E-A1FC-6DFEA3509800}"/>
              </a:ext>
            </a:extLst>
          </p:cNvPr>
          <p:cNvSpPr txBox="1"/>
          <p:nvPr/>
        </p:nvSpPr>
        <p:spPr>
          <a:xfrm>
            <a:off x="8064299" y="1042987"/>
            <a:ext cx="171450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350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3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8C280141-3DA1-8843-AFA8-B136BE1C6B35}"/>
              </a:ext>
            </a:extLst>
          </p:cNvPr>
          <p:cNvSpPr txBox="1"/>
          <p:nvPr/>
        </p:nvSpPr>
        <p:spPr>
          <a:xfrm>
            <a:off x="8392913" y="1035070"/>
            <a:ext cx="171450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350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4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452A1F38-34B0-E14D-8242-66461F1B8402}"/>
              </a:ext>
            </a:extLst>
          </p:cNvPr>
          <p:cNvSpPr txBox="1"/>
          <p:nvPr/>
        </p:nvSpPr>
        <p:spPr>
          <a:xfrm>
            <a:off x="8731049" y="1040606"/>
            <a:ext cx="171450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350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5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247C5916-4696-D448-8136-E09FAE05855B}"/>
              </a:ext>
            </a:extLst>
          </p:cNvPr>
          <p:cNvSpPr/>
          <p:nvPr/>
        </p:nvSpPr>
        <p:spPr>
          <a:xfrm>
            <a:off x="-7808" y="1628775"/>
            <a:ext cx="1744930" cy="1515666"/>
          </a:xfrm>
          <a:prstGeom prst="rect">
            <a:avLst/>
          </a:prstGeom>
          <a:solidFill>
            <a:srgbClr val="FCD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B5E8ABFA-BF09-C54D-9F84-88F724E432BE}"/>
              </a:ext>
            </a:extLst>
          </p:cNvPr>
          <p:cNvSpPr/>
          <p:nvPr/>
        </p:nvSpPr>
        <p:spPr>
          <a:xfrm>
            <a:off x="1871662" y="1628775"/>
            <a:ext cx="1709738" cy="1515666"/>
          </a:xfrm>
          <a:prstGeom prst="rect">
            <a:avLst/>
          </a:prstGeom>
          <a:solidFill>
            <a:srgbClr val="FCD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552FD007-2F2E-914D-96DF-FEBD7A7894C5}"/>
              </a:ext>
            </a:extLst>
          </p:cNvPr>
          <p:cNvSpPr/>
          <p:nvPr/>
        </p:nvSpPr>
        <p:spPr>
          <a:xfrm>
            <a:off x="3729037" y="1631156"/>
            <a:ext cx="1709738" cy="1515666"/>
          </a:xfrm>
          <a:prstGeom prst="rect">
            <a:avLst/>
          </a:prstGeom>
          <a:solidFill>
            <a:srgbClr val="FCD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09F1FCC3-A63D-8A4D-8900-4A0FF06AB098}"/>
              </a:ext>
            </a:extLst>
          </p:cNvPr>
          <p:cNvSpPr/>
          <p:nvPr/>
        </p:nvSpPr>
        <p:spPr>
          <a:xfrm>
            <a:off x="5565632" y="1629464"/>
            <a:ext cx="1709738" cy="1515666"/>
          </a:xfrm>
          <a:prstGeom prst="rect">
            <a:avLst/>
          </a:prstGeom>
          <a:solidFill>
            <a:srgbClr val="FCD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6DF423E5-6AC2-A546-8431-A5595A3740A9}"/>
              </a:ext>
            </a:extLst>
          </p:cNvPr>
          <p:cNvSpPr/>
          <p:nvPr/>
        </p:nvSpPr>
        <p:spPr>
          <a:xfrm>
            <a:off x="7439025" y="1624013"/>
            <a:ext cx="1709738" cy="1515666"/>
          </a:xfrm>
          <a:prstGeom prst="rect">
            <a:avLst/>
          </a:prstGeom>
          <a:solidFill>
            <a:srgbClr val="FCD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6DEE9DBB-FA8B-AB4D-ACE5-5445D4E94AC0}"/>
              </a:ext>
            </a:extLst>
          </p:cNvPr>
          <p:cNvSpPr txBox="1"/>
          <p:nvPr/>
        </p:nvSpPr>
        <p:spPr>
          <a:xfrm>
            <a:off x="1798633" y="3212975"/>
            <a:ext cx="180698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b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FULLY WORKED FOR REINFORCEMENT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11E82F7C-CD6A-9F47-9196-DE8C814DD9C3}"/>
              </a:ext>
            </a:extLst>
          </p:cNvPr>
          <p:cNvSpPr txBox="1"/>
          <p:nvPr/>
        </p:nvSpPr>
        <p:spPr>
          <a:xfrm>
            <a:off x="13429" y="3212975"/>
            <a:ext cx="1688501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b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FULLY WORKED TO INTRODUCE THE METHOD OR IDEAS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4EAE5176-82B1-CB4B-8DA4-4C0AB74DA83A}"/>
              </a:ext>
            </a:extLst>
          </p:cNvPr>
          <p:cNvSpPr txBox="1"/>
          <p:nvPr/>
        </p:nvSpPr>
        <p:spPr>
          <a:xfrm>
            <a:off x="3656941" y="3212976"/>
            <a:ext cx="17818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b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PARTIALLY WORKED FOR STUDENTS TO FINISH OFF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2B932A86-F074-164B-9EAB-39AF77315BB3}"/>
              </a:ext>
            </a:extLst>
          </p:cNvPr>
          <p:cNvSpPr txBox="1"/>
          <p:nvPr/>
        </p:nvSpPr>
        <p:spPr>
          <a:xfrm>
            <a:off x="5490102" y="3212975"/>
            <a:ext cx="17744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b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CUED START FOR  STUDENT COMPLETION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476B554E-F35C-134C-AEBF-141622351071}"/>
              </a:ext>
            </a:extLst>
          </p:cNvPr>
          <p:cNvSpPr txBox="1"/>
          <p:nvPr/>
        </p:nvSpPr>
        <p:spPr>
          <a:xfrm>
            <a:off x="7359656" y="3205960"/>
            <a:ext cx="17744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b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COMPLETED INDEPENDENTLY</a:t>
            </a:r>
          </a:p>
        </p:txBody>
      </p: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2EB652CF-CC93-9B49-B342-B79BD90C752A}"/>
              </a:ext>
            </a:extLst>
          </p:cNvPr>
          <p:cNvCxnSpPr/>
          <p:nvPr/>
        </p:nvCxnSpPr>
        <p:spPr>
          <a:xfrm>
            <a:off x="-1730" y="3927872"/>
            <a:ext cx="9150493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1" name="TextBox 30">
            <a:extLst>
              <a:ext uri="{FF2B5EF4-FFF2-40B4-BE49-F238E27FC236}">
                <a16:creationId xmlns:a16="http://schemas.microsoft.com/office/drawing/2014/main" id="{3F6BAD93-1294-774F-BD1F-A31E5946D473}"/>
              </a:ext>
            </a:extLst>
          </p:cNvPr>
          <p:cNvSpPr txBox="1"/>
          <p:nvPr/>
        </p:nvSpPr>
        <p:spPr>
          <a:xfrm>
            <a:off x="1643908" y="4081960"/>
            <a:ext cx="7378538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69069" indent="-169069">
              <a:buClr>
                <a:srgbClr val="FCDF00"/>
              </a:buClr>
              <a:buSzPct val="150000"/>
              <a:buFont typeface="Wingdings" pitchFamily="2" charset="2"/>
              <a:buChar char="§"/>
            </a:pPr>
            <a:r>
              <a:rPr lang="en-US" sz="15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Cognitive Load Theory suggests novices learn more successfully studying complete worked examples than if asked to problem-solve independently. 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E50762BF-AA79-304E-B1A6-8FE12D35E7F6}"/>
              </a:ext>
            </a:extLst>
          </p:cNvPr>
          <p:cNvSpPr txBox="1"/>
          <p:nvPr/>
        </p:nvSpPr>
        <p:spPr>
          <a:xfrm>
            <a:off x="1652737" y="4602516"/>
            <a:ext cx="7363418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69069" indent="-169069">
              <a:buClr>
                <a:srgbClr val="FCDF00"/>
              </a:buClr>
              <a:buSzPct val="150000"/>
              <a:buFont typeface="Wingdings" pitchFamily="2" charset="2"/>
              <a:buChar char="§"/>
            </a:pPr>
            <a:r>
              <a:rPr lang="en-US" sz="15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Cognitive load is reduced if we learn the overall method separately from trying to apply it. 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A7E02AFE-F568-E542-920A-B150E2732BCB}"/>
              </a:ext>
            </a:extLst>
          </p:cNvPr>
          <p:cNvSpPr txBox="1"/>
          <p:nvPr/>
        </p:nvSpPr>
        <p:spPr>
          <a:xfrm>
            <a:off x="1655812" y="5146599"/>
            <a:ext cx="7303919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02406" indent="-202406">
              <a:buClr>
                <a:srgbClr val="FCDF00"/>
              </a:buClr>
              <a:buSzPct val="150000"/>
              <a:buFont typeface="Wingdings" pitchFamily="2" charset="2"/>
              <a:buChar char="§"/>
            </a:pPr>
            <a:r>
              <a:rPr lang="en-US" sz="15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Often teachers do not model sufficient worked examples. </a:t>
            </a:r>
          </a:p>
        </p:txBody>
      </p:sp>
      <p:pic>
        <p:nvPicPr>
          <p:cNvPr id="50" name="Picture 49" descr="A screenshot of a cell phone&#10;&#10;Description automatically generated">
            <a:extLst>
              <a:ext uri="{FF2B5EF4-FFF2-40B4-BE49-F238E27FC236}">
                <a16:creationId xmlns:a16="http://schemas.microsoft.com/office/drawing/2014/main" id="{2F88EC10-4DF0-CE45-82CC-DCF8A856610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356" y="4157663"/>
            <a:ext cx="1043879" cy="889706"/>
          </a:xfrm>
          <a:prstGeom prst="rect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17FA0198-9416-9A48-92CF-C57B612E551C}"/>
              </a:ext>
            </a:extLst>
          </p:cNvPr>
          <p:cNvSpPr txBox="1"/>
          <p:nvPr/>
        </p:nvSpPr>
        <p:spPr>
          <a:xfrm>
            <a:off x="1655812" y="5459851"/>
            <a:ext cx="7303919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02406" indent="-202406">
              <a:buClr>
                <a:srgbClr val="FCDF00"/>
              </a:buClr>
              <a:buSzPct val="150000"/>
              <a:buFont typeface="Wingdings" pitchFamily="2" charset="2"/>
              <a:buChar char="§"/>
            </a:pPr>
            <a:r>
              <a:rPr lang="en-US" sz="15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Backward fading is good for moving from guided to independent practice.</a:t>
            </a:r>
          </a:p>
        </p:txBody>
      </p:sp>
      <p:pic>
        <p:nvPicPr>
          <p:cNvPr id="10" name="Picture 9" descr="A close up of a logo&#10;&#10;Description automatically generated">
            <a:extLst>
              <a:ext uri="{FF2B5EF4-FFF2-40B4-BE49-F238E27FC236}">
                <a16:creationId xmlns:a16="http://schemas.microsoft.com/office/drawing/2014/main" id="{5D8A7AAA-B6BF-4240-A76F-85FDEE39AA2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684056"/>
            <a:ext cx="1429284" cy="1405660"/>
          </a:xfrm>
          <a:prstGeom prst="rect">
            <a:avLst/>
          </a:prstGeom>
        </p:spPr>
      </p:pic>
      <p:pic>
        <p:nvPicPr>
          <p:cNvPr id="33" name="Picture 32" descr="A close up of a logo&#10;&#10;Description automatically generated">
            <a:extLst>
              <a:ext uri="{FF2B5EF4-FFF2-40B4-BE49-F238E27FC236}">
                <a16:creationId xmlns:a16="http://schemas.microsoft.com/office/drawing/2014/main" id="{71C2AEE7-3F36-1349-96DF-2E0AD0AAE8F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92133" y="1626573"/>
            <a:ext cx="1192645" cy="1463142"/>
          </a:xfrm>
          <a:prstGeom prst="rect">
            <a:avLst/>
          </a:prstGeom>
        </p:spPr>
      </p:pic>
      <p:pic>
        <p:nvPicPr>
          <p:cNvPr id="39" name="Picture 38" descr="A close up of a logo&#10;&#10;Description automatically generated">
            <a:extLst>
              <a:ext uri="{FF2B5EF4-FFF2-40B4-BE49-F238E27FC236}">
                <a16:creationId xmlns:a16="http://schemas.microsoft.com/office/drawing/2014/main" id="{00A3B17C-2D45-514B-85C3-D7A097AC51E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90582" y="1764911"/>
            <a:ext cx="1243764" cy="1298315"/>
          </a:xfrm>
          <a:prstGeom prst="rect">
            <a:avLst/>
          </a:prstGeom>
        </p:spPr>
      </p:pic>
      <p:pic>
        <p:nvPicPr>
          <p:cNvPr id="41" name="Picture 40" descr="A close up of a logo&#10;&#10;Description automatically generated">
            <a:extLst>
              <a:ext uri="{FF2B5EF4-FFF2-40B4-BE49-F238E27FC236}">
                <a16:creationId xmlns:a16="http://schemas.microsoft.com/office/drawing/2014/main" id="{CA466B47-4455-BC48-BF7F-F95DEE3FD15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781231" y="1691861"/>
            <a:ext cx="1493851" cy="1404173"/>
          </a:xfrm>
          <a:prstGeom prst="rect">
            <a:avLst/>
          </a:prstGeom>
        </p:spPr>
      </p:pic>
      <p:pic>
        <p:nvPicPr>
          <p:cNvPr id="45" name="Picture 44" descr="A picture containing drawing&#10;&#10;Description automatically generated">
            <a:extLst>
              <a:ext uri="{FF2B5EF4-FFF2-40B4-BE49-F238E27FC236}">
                <a16:creationId xmlns:a16="http://schemas.microsoft.com/office/drawing/2014/main" id="{EFED4BEF-3B23-454B-BC81-16EFCDFC804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599955" y="1799078"/>
            <a:ext cx="1413407" cy="12100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43575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/>
      <p:bldP spid="32" grpId="0"/>
      <p:bldP spid="34" grpId="0"/>
      <p:bldP spid="37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030920-D00B-594F-AA7B-04D31B6E63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Worked Examples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4D3FC08-03A4-514E-B279-7E0921215B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4324" y="1600201"/>
            <a:ext cx="2271714" cy="3743324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dirty="0"/>
              <a:t>18% of $65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u="sng" dirty="0"/>
              <a:t> 18</a:t>
            </a:r>
            <a:r>
              <a:rPr lang="en-US" dirty="0"/>
              <a:t>   x 65    </a:t>
            </a:r>
          </a:p>
          <a:p>
            <a:pPr marL="0" indent="0">
              <a:buNone/>
            </a:pPr>
            <a:r>
              <a:rPr lang="en-US" dirty="0"/>
              <a:t>100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= 0.18 x 65</a:t>
            </a:r>
            <a:endParaRPr lang="en-US" u="sng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= $11.70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CF36B6AE-E854-DA4E-9CAA-1981FD4EA192}"/>
              </a:ext>
            </a:extLst>
          </p:cNvPr>
          <p:cNvSpPr txBox="1">
            <a:spLocks/>
          </p:cNvSpPr>
          <p:nvPr/>
        </p:nvSpPr>
        <p:spPr>
          <a:xfrm>
            <a:off x="2976562" y="1600201"/>
            <a:ext cx="2271714" cy="3743324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/>
              <a:buNone/>
            </a:pPr>
            <a:r>
              <a:rPr lang="en-US" dirty="0"/>
              <a:t>37% of $120</a:t>
            </a:r>
          </a:p>
          <a:p>
            <a:pPr marL="0" indent="0">
              <a:buFont typeface="Arial"/>
              <a:buNone/>
            </a:pPr>
            <a:endParaRPr lang="en-US" dirty="0"/>
          </a:p>
          <a:p>
            <a:pPr marL="0" indent="0">
              <a:buFont typeface="Arial"/>
              <a:buNone/>
            </a:pPr>
            <a:r>
              <a:rPr lang="en-US" u="sng" dirty="0"/>
              <a:t> 37</a:t>
            </a:r>
            <a:r>
              <a:rPr lang="en-US" dirty="0"/>
              <a:t>   x 120    </a:t>
            </a:r>
          </a:p>
          <a:p>
            <a:pPr marL="0" indent="0">
              <a:buFont typeface="Arial"/>
              <a:buNone/>
            </a:pPr>
            <a:r>
              <a:rPr lang="en-US" dirty="0"/>
              <a:t>100</a:t>
            </a:r>
          </a:p>
          <a:p>
            <a:pPr marL="0" indent="0">
              <a:buFont typeface="Arial"/>
              <a:buNone/>
            </a:pPr>
            <a:endParaRPr lang="en-US" dirty="0"/>
          </a:p>
          <a:p>
            <a:pPr marL="0" indent="0">
              <a:buFont typeface="Arial"/>
              <a:buNone/>
            </a:pPr>
            <a:r>
              <a:rPr lang="en-US" dirty="0"/>
              <a:t>= 0.37 x 120</a:t>
            </a:r>
            <a:endParaRPr lang="en-US" u="sng" dirty="0"/>
          </a:p>
          <a:p>
            <a:pPr marL="0" indent="0">
              <a:buFont typeface="Arial"/>
              <a:buNone/>
            </a:pPr>
            <a:endParaRPr lang="en-US" dirty="0"/>
          </a:p>
          <a:p>
            <a:pPr marL="0" indent="0">
              <a:buFont typeface="Arial"/>
              <a:buNone/>
            </a:pPr>
            <a:r>
              <a:rPr lang="en-US" dirty="0"/>
              <a:t>= $44.40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781B6368-8539-C94C-89C8-7956F30D3034}"/>
              </a:ext>
            </a:extLst>
          </p:cNvPr>
          <p:cNvSpPr txBox="1">
            <a:spLocks/>
          </p:cNvSpPr>
          <p:nvPr/>
        </p:nvSpPr>
        <p:spPr>
          <a:xfrm>
            <a:off x="5783262" y="1557338"/>
            <a:ext cx="2524126" cy="374332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/>
              <a:buNone/>
            </a:pPr>
            <a:r>
              <a:rPr lang="en-US" dirty="0"/>
              <a:t>68% of $1050</a:t>
            </a:r>
          </a:p>
          <a:p>
            <a:pPr marL="0" indent="0">
              <a:buFont typeface="Arial"/>
              <a:buNone/>
            </a:pPr>
            <a:endParaRPr lang="en-US" sz="1800" dirty="0"/>
          </a:p>
          <a:p>
            <a:pPr marL="0" indent="0">
              <a:buFont typeface="Arial"/>
              <a:buNone/>
            </a:pPr>
            <a:r>
              <a:rPr lang="en-US" u="sng" dirty="0"/>
              <a:t> 68</a:t>
            </a:r>
            <a:r>
              <a:rPr lang="en-US" dirty="0"/>
              <a:t>   x 1050    </a:t>
            </a:r>
          </a:p>
          <a:p>
            <a:pPr marL="0" indent="0">
              <a:buFont typeface="Arial"/>
              <a:buNone/>
            </a:pPr>
            <a:r>
              <a:rPr lang="en-US" dirty="0"/>
              <a:t>100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162EB2F6-B804-4B4F-8486-258D8D2D267A}"/>
              </a:ext>
            </a:extLst>
          </p:cNvPr>
          <p:cNvSpPr txBox="1">
            <a:spLocks/>
          </p:cNvSpPr>
          <p:nvPr/>
        </p:nvSpPr>
        <p:spPr>
          <a:xfrm>
            <a:off x="5783262" y="3133726"/>
            <a:ext cx="2524126" cy="23066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/>
              <a:buNone/>
            </a:pPr>
            <a:endParaRPr lang="en-US" dirty="0"/>
          </a:p>
          <a:p>
            <a:pPr marL="0" indent="0">
              <a:buFont typeface="Arial"/>
              <a:buNone/>
            </a:pPr>
            <a:r>
              <a:rPr lang="en-US" dirty="0"/>
              <a:t>= 0.68 x 1050</a:t>
            </a:r>
            <a:endParaRPr lang="en-US" u="sng" dirty="0"/>
          </a:p>
          <a:p>
            <a:pPr marL="0" indent="0">
              <a:buFont typeface="Arial"/>
              <a:buNone/>
            </a:pPr>
            <a:endParaRPr lang="en-US" sz="2000" dirty="0"/>
          </a:p>
          <a:p>
            <a:pPr marL="0" indent="0">
              <a:buFont typeface="Arial"/>
              <a:buNone/>
            </a:pPr>
            <a:r>
              <a:rPr lang="en-US" dirty="0"/>
              <a:t>= $714.00</a:t>
            </a:r>
          </a:p>
        </p:txBody>
      </p:sp>
    </p:spTree>
    <p:extLst>
      <p:ext uri="{BB962C8B-B14F-4D97-AF65-F5344CB8AC3E}">
        <p14:creationId xmlns:p14="http://schemas.microsoft.com/office/powerpoint/2010/main" val="26520561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4" grpId="0"/>
      <p:bldP spid="5" grpId="0"/>
      <p:bldP spid="6" grpId="0"/>
      <p:bldP spid="6" grpId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BC4922-840D-084A-A6AD-49FAFDC490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9384" y="1002292"/>
            <a:ext cx="3015048" cy="4853416"/>
          </a:xfrm>
        </p:spPr>
        <p:txBody>
          <a:bodyPr anchor="t">
            <a:normAutofit/>
          </a:bodyPr>
          <a:lstStyle/>
          <a:p>
            <a:pPr algn="l"/>
            <a:r>
              <a:rPr lang="en-US" dirty="0"/>
              <a:t>Trachea</a:t>
            </a:r>
            <a:br>
              <a:rPr lang="en-US" dirty="0"/>
            </a:br>
            <a:br>
              <a:rPr lang="en-US" dirty="0"/>
            </a:br>
            <a:r>
              <a:rPr lang="en-US" dirty="0"/>
              <a:t>Alveolus</a:t>
            </a:r>
            <a:br>
              <a:rPr lang="en-US" dirty="0"/>
            </a:br>
            <a:br>
              <a:rPr lang="en-US" dirty="0"/>
            </a:br>
            <a:r>
              <a:rPr lang="en-US" dirty="0"/>
              <a:t>Bronchiole</a:t>
            </a:r>
            <a:br>
              <a:rPr lang="en-US" dirty="0"/>
            </a:br>
            <a:br>
              <a:rPr lang="en-US" dirty="0"/>
            </a:br>
            <a:r>
              <a:rPr lang="en-US" dirty="0"/>
              <a:t>Diaphragm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2242DDC5-FC41-4B45-8E47-A6F28B6B234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708394" y="0"/>
            <a:ext cx="4176114" cy="6025676"/>
          </a:xfrm>
        </p:spPr>
      </p:pic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E1D7572F-A801-674B-8089-05EAED024ACF}"/>
              </a:ext>
            </a:extLst>
          </p:cNvPr>
          <p:cNvCxnSpPr>
            <a:cxnSpLocks/>
          </p:cNvCxnSpPr>
          <p:nvPr/>
        </p:nvCxnSpPr>
        <p:spPr>
          <a:xfrm>
            <a:off x="2743200" y="1854965"/>
            <a:ext cx="3735092" cy="997235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C458786E-5DBE-3F4F-9D73-AD8250C0B72D}"/>
              </a:ext>
            </a:extLst>
          </p:cNvPr>
          <p:cNvCxnSpPr>
            <a:cxnSpLocks/>
          </p:cNvCxnSpPr>
          <p:nvPr/>
        </p:nvCxnSpPr>
        <p:spPr>
          <a:xfrm flipV="1">
            <a:off x="3335628" y="3394130"/>
            <a:ext cx="2662216" cy="748005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940D30C9-9B30-D04C-88F8-27136907058B}"/>
              </a:ext>
            </a:extLst>
          </p:cNvPr>
          <p:cNvCxnSpPr>
            <a:cxnSpLocks/>
          </p:cNvCxnSpPr>
          <p:nvPr/>
        </p:nvCxnSpPr>
        <p:spPr>
          <a:xfrm flipV="1">
            <a:off x="3208149" y="1976816"/>
            <a:ext cx="4843432" cy="1018928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0E761CD3-4D19-0542-A381-022C2309708B}"/>
              </a:ext>
            </a:extLst>
          </p:cNvPr>
          <p:cNvCxnSpPr>
            <a:cxnSpLocks/>
          </p:cNvCxnSpPr>
          <p:nvPr/>
        </p:nvCxnSpPr>
        <p:spPr>
          <a:xfrm flipV="1">
            <a:off x="3208149" y="4717361"/>
            <a:ext cx="3422543" cy="344036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656391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Diagram&#10;&#10;Description automatically generated">
            <a:extLst>
              <a:ext uri="{FF2B5EF4-FFF2-40B4-BE49-F238E27FC236}">
                <a16:creationId xmlns:a16="http://schemas.microsoft.com/office/drawing/2014/main" id="{A13BD6FB-6E53-BE47-B5D7-6509902D0F8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733309" y="934112"/>
            <a:ext cx="5677382" cy="4615758"/>
          </a:xfrm>
        </p:spPr>
      </p:pic>
    </p:spTree>
    <p:extLst>
      <p:ext uri="{BB962C8B-B14F-4D97-AF65-F5344CB8AC3E}">
        <p14:creationId xmlns:p14="http://schemas.microsoft.com/office/powerpoint/2010/main" val="423271310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6523CA-3356-DB41-BD85-7AAD0D8DF2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Key concepts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84E8894-D961-5D43-98CF-CFE4B82525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263316"/>
            <a:ext cx="8569234" cy="4525963"/>
          </a:xfrm>
        </p:spPr>
        <p:txBody>
          <a:bodyPr>
            <a:normAutofit fontScale="92500" lnSpcReduction="20000"/>
          </a:bodyPr>
          <a:lstStyle/>
          <a:p>
            <a:r>
              <a:rPr lang="en-US" sz="4000" dirty="0"/>
              <a:t>Capillary – small, bring blood close to surface</a:t>
            </a:r>
          </a:p>
          <a:p>
            <a:r>
              <a:rPr lang="en-US" sz="4000" dirty="0">
                <a:sym typeface="Wingdings" pitchFamily="2" charset="2"/>
              </a:rPr>
              <a:t>Oxygen from air – needed for respiration</a:t>
            </a:r>
          </a:p>
          <a:p>
            <a:r>
              <a:rPr lang="en-US" sz="4000" dirty="0">
                <a:sym typeface="Wingdings" pitchFamily="2" charset="2"/>
              </a:rPr>
              <a:t>Carbon dioxide – waste product of respiration</a:t>
            </a:r>
          </a:p>
          <a:p>
            <a:r>
              <a:rPr lang="en-US" sz="4000" dirty="0">
                <a:sym typeface="Wingdings" pitchFamily="2" charset="2"/>
              </a:rPr>
              <a:t>Diffusion (high conc to low conc)</a:t>
            </a:r>
          </a:p>
          <a:p>
            <a:r>
              <a:rPr lang="en-US" sz="4000" dirty="0">
                <a:sym typeface="Wingdings" pitchFamily="2" charset="2"/>
              </a:rPr>
              <a:t>Large surface area; gas exchange</a:t>
            </a:r>
          </a:p>
          <a:p>
            <a:r>
              <a:rPr lang="en-US" sz="4000" dirty="0">
                <a:sym typeface="Wingdings" pitchFamily="2" charset="2"/>
              </a:rPr>
              <a:t>Deoxygenated; oxygenated</a:t>
            </a:r>
          </a:p>
          <a:p>
            <a:pPr marL="0" indent="0">
              <a:buNone/>
            </a:pPr>
            <a:endParaRPr lang="en-US" sz="4000" dirty="0">
              <a:sym typeface="Wingdings" pitchFamily="2" charset="2"/>
            </a:endParaRPr>
          </a:p>
          <a:p>
            <a:endParaRPr lang="en-US" sz="4000" dirty="0">
              <a:sym typeface="Wingdings" pitchFamily="2" charset="2"/>
            </a:endParaRPr>
          </a:p>
          <a:p>
            <a:pPr marL="0" indent="0">
              <a:buNone/>
            </a:pPr>
            <a:endParaRPr lang="en-US" dirty="0">
              <a:sym typeface="Wingdings" pitchFamily="2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225416766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Table&#10;&#10;Description automatically generated">
            <a:extLst>
              <a:ext uri="{FF2B5EF4-FFF2-40B4-BE49-F238E27FC236}">
                <a16:creationId xmlns:a16="http://schemas.microsoft.com/office/drawing/2014/main" id="{E2D9FCE4-208A-2241-9EA7-9C964965057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9164" r="8593" b="27710"/>
          <a:stretch/>
        </p:blipFill>
        <p:spPr>
          <a:xfrm>
            <a:off x="4088119" y="257221"/>
            <a:ext cx="4928881" cy="4733879"/>
          </a:xfrm>
        </p:spPr>
      </p:pic>
      <p:pic>
        <p:nvPicPr>
          <p:cNvPr id="6" name="Content Placeholder 4" descr="Diagram&#10;&#10;Description automatically generated">
            <a:extLst>
              <a:ext uri="{FF2B5EF4-FFF2-40B4-BE49-F238E27FC236}">
                <a16:creationId xmlns:a16="http://schemas.microsoft.com/office/drawing/2014/main" id="{04EB0F5B-E4B4-F948-9528-90A921864A6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1583" y="945557"/>
            <a:ext cx="3678117" cy="2990339"/>
          </a:xfrm>
          <a:prstGeom prst="rect">
            <a:avLst/>
          </a:prstGeom>
        </p:spPr>
      </p:pic>
      <p:pic>
        <p:nvPicPr>
          <p:cNvPr id="4" name="Picture 3" descr="Graphical user interface, text, application, chat or text message&#10;&#10;Description automatically generated">
            <a:extLst>
              <a:ext uri="{FF2B5EF4-FFF2-40B4-BE49-F238E27FC236}">
                <a16:creationId xmlns:a16="http://schemas.microsoft.com/office/drawing/2014/main" id="{8034294D-A81F-0443-9981-AE73D3EA932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4143" y="4670301"/>
            <a:ext cx="4373595" cy="10692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875942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B8D15D2D-80C6-A14A-9027-F5484A39F719}"/>
              </a:ext>
            </a:extLst>
          </p:cNvPr>
          <p:cNvSpPr/>
          <p:nvPr/>
        </p:nvSpPr>
        <p:spPr>
          <a:xfrm>
            <a:off x="0" y="857250"/>
            <a:ext cx="9144000" cy="573181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23D96D35-E06E-F54A-A490-7E9A16FCB366}"/>
              </a:ext>
            </a:extLst>
          </p:cNvPr>
          <p:cNvSpPr/>
          <p:nvPr/>
        </p:nvSpPr>
        <p:spPr>
          <a:xfrm>
            <a:off x="428625" y="924415"/>
            <a:ext cx="323850" cy="108347"/>
          </a:xfrm>
          <a:prstGeom prst="rect">
            <a:avLst/>
          </a:prstGeom>
          <a:solidFill>
            <a:srgbClr val="FCD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19DEFB0-2810-234A-91C4-282E61C786A8}"/>
              </a:ext>
            </a:extLst>
          </p:cNvPr>
          <p:cNvSpPr txBox="1"/>
          <p:nvPr/>
        </p:nvSpPr>
        <p:spPr>
          <a:xfrm>
            <a:off x="345281" y="1023237"/>
            <a:ext cx="6346422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100" b="1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DELIBERATE VOCABULARY DEVELOPMENT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D025AB74-F247-354B-AA9D-D0A0D24A1C82}"/>
              </a:ext>
            </a:extLst>
          </p:cNvPr>
          <p:cNvCxnSpPr>
            <a:stCxn id="5" idx="6"/>
            <a:endCxn id="11" idx="2"/>
          </p:cNvCxnSpPr>
          <p:nvPr/>
        </p:nvCxnSpPr>
        <p:spPr>
          <a:xfrm>
            <a:off x="7599955" y="1173957"/>
            <a:ext cx="1100138" cy="2381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" name="Oval 4">
            <a:extLst>
              <a:ext uri="{FF2B5EF4-FFF2-40B4-BE49-F238E27FC236}">
                <a16:creationId xmlns:a16="http://schemas.microsoft.com/office/drawing/2014/main" id="{73911A0A-874A-C840-84F5-6FCCD659E907}"/>
              </a:ext>
            </a:extLst>
          </p:cNvPr>
          <p:cNvSpPr/>
          <p:nvPr/>
        </p:nvSpPr>
        <p:spPr>
          <a:xfrm>
            <a:off x="7357067" y="1052512"/>
            <a:ext cx="242888" cy="242888"/>
          </a:xfrm>
          <a:prstGeom prst="ellipse">
            <a:avLst/>
          </a:prstGeom>
          <a:solidFill>
            <a:schemeClr val="bg1">
              <a:lumMod val="50000"/>
            </a:schemeClr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0CADD153-0EC0-6740-BCB5-86CF9869068C}"/>
              </a:ext>
            </a:extLst>
          </p:cNvPr>
          <p:cNvSpPr/>
          <p:nvPr/>
        </p:nvSpPr>
        <p:spPr>
          <a:xfrm>
            <a:off x="7697586" y="1052512"/>
            <a:ext cx="242888" cy="242888"/>
          </a:xfrm>
          <a:prstGeom prst="ellipse">
            <a:avLst/>
          </a:prstGeom>
          <a:solidFill>
            <a:schemeClr val="bg1">
              <a:lumMod val="50000"/>
            </a:schemeClr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3B8B927A-2027-8C4E-A460-AA2BF3295DB0}"/>
              </a:ext>
            </a:extLst>
          </p:cNvPr>
          <p:cNvSpPr/>
          <p:nvPr/>
        </p:nvSpPr>
        <p:spPr>
          <a:xfrm>
            <a:off x="8033342" y="1054894"/>
            <a:ext cx="242888" cy="242888"/>
          </a:xfrm>
          <a:prstGeom prst="ellipse">
            <a:avLst/>
          </a:prstGeom>
          <a:solidFill>
            <a:schemeClr val="bg1">
              <a:lumMod val="50000"/>
            </a:schemeClr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D0AEAABE-430C-C64B-ACE9-696CB88DCF92}"/>
              </a:ext>
            </a:extLst>
          </p:cNvPr>
          <p:cNvSpPr/>
          <p:nvPr/>
        </p:nvSpPr>
        <p:spPr>
          <a:xfrm>
            <a:off x="8366717" y="1045369"/>
            <a:ext cx="242888" cy="242888"/>
          </a:xfrm>
          <a:prstGeom prst="ellipse">
            <a:avLst/>
          </a:prstGeom>
          <a:solidFill>
            <a:schemeClr val="bg1">
              <a:lumMod val="50000"/>
            </a:schemeClr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536E94A7-BB00-C548-9DD5-684D0438D88F}"/>
              </a:ext>
            </a:extLst>
          </p:cNvPr>
          <p:cNvSpPr/>
          <p:nvPr/>
        </p:nvSpPr>
        <p:spPr>
          <a:xfrm>
            <a:off x="8700092" y="1054894"/>
            <a:ext cx="242888" cy="242888"/>
          </a:xfrm>
          <a:prstGeom prst="ellipse">
            <a:avLst/>
          </a:prstGeom>
          <a:solidFill>
            <a:schemeClr val="bg1">
              <a:lumMod val="50000"/>
            </a:schemeClr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534A6B7-CF68-9B49-94DB-0E530D6C3EF1}"/>
              </a:ext>
            </a:extLst>
          </p:cNvPr>
          <p:cNvSpPr txBox="1"/>
          <p:nvPr/>
        </p:nvSpPr>
        <p:spPr>
          <a:xfrm>
            <a:off x="7392786" y="1028700"/>
            <a:ext cx="171450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350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1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CFBD4BB7-EBDD-1C4F-9AC7-06922AE8EA57}"/>
              </a:ext>
            </a:extLst>
          </p:cNvPr>
          <p:cNvSpPr txBox="1"/>
          <p:nvPr/>
        </p:nvSpPr>
        <p:spPr>
          <a:xfrm>
            <a:off x="7738067" y="1031081"/>
            <a:ext cx="171450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350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2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CAE6CECB-4EA4-934E-A1FC-6DFEA3509800}"/>
              </a:ext>
            </a:extLst>
          </p:cNvPr>
          <p:cNvSpPr txBox="1"/>
          <p:nvPr/>
        </p:nvSpPr>
        <p:spPr>
          <a:xfrm>
            <a:off x="8064299" y="1042987"/>
            <a:ext cx="171450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350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3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8C280141-3DA1-8843-AFA8-B136BE1C6B35}"/>
              </a:ext>
            </a:extLst>
          </p:cNvPr>
          <p:cNvSpPr txBox="1"/>
          <p:nvPr/>
        </p:nvSpPr>
        <p:spPr>
          <a:xfrm>
            <a:off x="8392913" y="1035070"/>
            <a:ext cx="171450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350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4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452A1F38-34B0-E14D-8242-66461F1B8402}"/>
              </a:ext>
            </a:extLst>
          </p:cNvPr>
          <p:cNvSpPr txBox="1"/>
          <p:nvPr/>
        </p:nvSpPr>
        <p:spPr>
          <a:xfrm>
            <a:off x="8731049" y="1040606"/>
            <a:ext cx="171450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350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5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247C5916-4696-D448-8136-E09FAE05855B}"/>
              </a:ext>
            </a:extLst>
          </p:cNvPr>
          <p:cNvSpPr/>
          <p:nvPr/>
        </p:nvSpPr>
        <p:spPr>
          <a:xfrm>
            <a:off x="-7808" y="1628775"/>
            <a:ext cx="1744930" cy="1515666"/>
          </a:xfrm>
          <a:prstGeom prst="rect">
            <a:avLst/>
          </a:prstGeom>
          <a:solidFill>
            <a:srgbClr val="FCD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B5E8ABFA-BF09-C54D-9F84-88F724E432BE}"/>
              </a:ext>
            </a:extLst>
          </p:cNvPr>
          <p:cNvSpPr/>
          <p:nvPr/>
        </p:nvSpPr>
        <p:spPr>
          <a:xfrm>
            <a:off x="1871662" y="1628775"/>
            <a:ext cx="1709738" cy="1515666"/>
          </a:xfrm>
          <a:prstGeom prst="rect">
            <a:avLst/>
          </a:prstGeom>
          <a:solidFill>
            <a:srgbClr val="FCD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552FD007-2F2E-914D-96DF-FEBD7A7894C5}"/>
              </a:ext>
            </a:extLst>
          </p:cNvPr>
          <p:cNvSpPr/>
          <p:nvPr/>
        </p:nvSpPr>
        <p:spPr>
          <a:xfrm>
            <a:off x="3729037" y="1631156"/>
            <a:ext cx="1709738" cy="1515666"/>
          </a:xfrm>
          <a:prstGeom prst="rect">
            <a:avLst/>
          </a:prstGeom>
          <a:solidFill>
            <a:srgbClr val="FCD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09F1FCC3-A63D-8A4D-8900-4A0FF06AB098}"/>
              </a:ext>
            </a:extLst>
          </p:cNvPr>
          <p:cNvSpPr/>
          <p:nvPr/>
        </p:nvSpPr>
        <p:spPr>
          <a:xfrm>
            <a:off x="5565632" y="1629464"/>
            <a:ext cx="1709738" cy="1515666"/>
          </a:xfrm>
          <a:prstGeom prst="rect">
            <a:avLst/>
          </a:prstGeom>
          <a:solidFill>
            <a:srgbClr val="FCD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6DF423E5-6AC2-A546-8431-A5595A3740A9}"/>
              </a:ext>
            </a:extLst>
          </p:cNvPr>
          <p:cNvSpPr/>
          <p:nvPr/>
        </p:nvSpPr>
        <p:spPr>
          <a:xfrm>
            <a:off x="7439025" y="1624013"/>
            <a:ext cx="1709738" cy="1515666"/>
          </a:xfrm>
          <a:prstGeom prst="rect">
            <a:avLst/>
          </a:prstGeom>
          <a:solidFill>
            <a:srgbClr val="FCD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6DEE9DBB-FA8B-AB4D-ACE5-5445D4E94AC0}"/>
              </a:ext>
            </a:extLst>
          </p:cNvPr>
          <p:cNvSpPr txBox="1"/>
          <p:nvPr/>
        </p:nvSpPr>
        <p:spPr>
          <a:xfrm>
            <a:off x="1798633" y="3212975"/>
            <a:ext cx="1806981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b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SAY THE WORDS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11E82F7C-CD6A-9F47-9196-DE8C814DD9C3}"/>
              </a:ext>
            </a:extLst>
          </p:cNvPr>
          <p:cNvSpPr txBox="1"/>
          <p:nvPr/>
        </p:nvSpPr>
        <p:spPr>
          <a:xfrm>
            <a:off x="13429" y="3212975"/>
            <a:ext cx="16885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b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SPECIFY AND DEFINE THE WORDS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4EAE5176-82B1-CB4B-8DA4-4C0AB74DA83A}"/>
              </a:ext>
            </a:extLst>
          </p:cNvPr>
          <p:cNvSpPr txBox="1"/>
          <p:nvPr/>
        </p:nvSpPr>
        <p:spPr>
          <a:xfrm>
            <a:off x="3656941" y="3212976"/>
            <a:ext cx="178183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b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READ WORDS IN CONTEXT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2B932A86-F074-164B-9EAB-39AF77315BB3}"/>
              </a:ext>
            </a:extLst>
          </p:cNvPr>
          <p:cNvSpPr txBox="1"/>
          <p:nvPr/>
        </p:nvSpPr>
        <p:spPr>
          <a:xfrm>
            <a:off x="5490102" y="3212975"/>
            <a:ext cx="1774431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b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PRACTISE USING THE WORDS VERBALLY AND IN WRITING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476B554E-F35C-134C-AEBF-141622351071}"/>
              </a:ext>
            </a:extLst>
          </p:cNvPr>
          <p:cNvSpPr txBox="1"/>
          <p:nvPr/>
        </p:nvSpPr>
        <p:spPr>
          <a:xfrm>
            <a:off x="7359656" y="3205960"/>
            <a:ext cx="17744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b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ENGAGE IN WORD-BASED RETRIEVAL PRACTICE</a:t>
            </a:r>
          </a:p>
        </p:txBody>
      </p: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2EB652CF-CC93-9B49-B342-B79BD90C752A}"/>
              </a:ext>
            </a:extLst>
          </p:cNvPr>
          <p:cNvCxnSpPr/>
          <p:nvPr/>
        </p:nvCxnSpPr>
        <p:spPr>
          <a:xfrm>
            <a:off x="-1730" y="3927872"/>
            <a:ext cx="9150493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50" name="Picture 49" descr="A screenshot of a cell phone&#10;&#10;Description automatically generated">
            <a:extLst>
              <a:ext uri="{FF2B5EF4-FFF2-40B4-BE49-F238E27FC236}">
                <a16:creationId xmlns:a16="http://schemas.microsoft.com/office/drawing/2014/main" id="{2F88EC10-4DF0-CE45-82CC-DCF8A856610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356" y="4157663"/>
            <a:ext cx="1043879" cy="889706"/>
          </a:xfrm>
          <a:prstGeom prst="rect">
            <a:avLst/>
          </a:prstGeom>
        </p:spPr>
      </p:pic>
      <p:pic>
        <p:nvPicPr>
          <p:cNvPr id="10" name="Picture 9" descr="A close up of a logo&#10;&#10;Description automatically generated">
            <a:extLst>
              <a:ext uri="{FF2B5EF4-FFF2-40B4-BE49-F238E27FC236}">
                <a16:creationId xmlns:a16="http://schemas.microsoft.com/office/drawing/2014/main" id="{CB0F3DA5-2E4F-5445-B660-93B861476AD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1902" y="1721534"/>
            <a:ext cx="1103506" cy="1337243"/>
          </a:xfrm>
          <a:prstGeom prst="rect">
            <a:avLst/>
          </a:prstGeom>
        </p:spPr>
      </p:pic>
      <p:pic>
        <p:nvPicPr>
          <p:cNvPr id="33" name="Picture 32" descr="A picture containing shirt, drawing&#10;&#10;Description automatically generated">
            <a:extLst>
              <a:ext uri="{FF2B5EF4-FFF2-40B4-BE49-F238E27FC236}">
                <a16:creationId xmlns:a16="http://schemas.microsoft.com/office/drawing/2014/main" id="{312334F4-7DC9-9549-913B-AAEBFB3EC8B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29419" y="1738303"/>
            <a:ext cx="1078652" cy="1323296"/>
          </a:xfrm>
          <a:prstGeom prst="rect">
            <a:avLst/>
          </a:prstGeom>
        </p:spPr>
      </p:pic>
      <p:pic>
        <p:nvPicPr>
          <p:cNvPr id="39" name="Picture 38" descr="A picture containing drawing&#10;&#10;Description automatically generated">
            <a:extLst>
              <a:ext uri="{FF2B5EF4-FFF2-40B4-BE49-F238E27FC236}">
                <a16:creationId xmlns:a16="http://schemas.microsoft.com/office/drawing/2014/main" id="{269EE42B-DC86-3943-ABEF-867713CC8A6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941727" y="1784302"/>
            <a:ext cx="1307443" cy="1309643"/>
          </a:xfrm>
          <a:prstGeom prst="rect">
            <a:avLst/>
          </a:prstGeom>
        </p:spPr>
      </p:pic>
      <p:pic>
        <p:nvPicPr>
          <p:cNvPr id="41" name="Picture 40" descr="A picture containing drawing&#10;&#10;Description automatically generated">
            <a:extLst>
              <a:ext uri="{FF2B5EF4-FFF2-40B4-BE49-F238E27FC236}">
                <a16:creationId xmlns:a16="http://schemas.microsoft.com/office/drawing/2014/main" id="{3A6E701F-39DD-204B-9A7A-EF673E59043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824792" y="1698482"/>
            <a:ext cx="1228217" cy="1355824"/>
          </a:xfrm>
          <a:prstGeom prst="rect">
            <a:avLst/>
          </a:prstGeom>
        </p:spPr>
      </p:pic>
      <p:pic>
        <p:nvPicPr>
          <p:cNvPr id="45" name="Picture 44" descr="A picture containing shirt&#10;&#10;Description automatically generated">
            <a:extLst>
              <a:ext uri="{FF2B5EF4-FFF2-40B4-BE49-F238E27FC236}">
                <a16:creationId xmlns:a16="http://schemas.microsoft.com/office/drawing/2014/main" id="{A7700451-9E97-B94A-BA38-0FA9A740256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564237" y="1738303"/>
            <a:ext cx="1447700" cy="13694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279004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6" name="Shape 33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785136" y="162791"/>
            <a:ext cx="4543755" cy="563880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extBox 1"/>
          <p:cNvSpPr txBox="1"/>
          <p:nvPr/>
        </p:nvSpPr>
        <p:spPr>
          <a:xfrm>
            <a:off x="734291" y="2105891"/>
            <a:ext cx="322810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>
                <a:solidFill>
                  <a:srgbClr val="00B050"/>
                </a:solidFill>
              </a:rPr>
              <a:t>Build the words</a:t>
            </a:r>
          </a:p>
        </p:txBody>
      </p:sp>
    </p:spTree>
    <p:extLst>
      <p:ext uri="{BB962C8B-B14F-4D97-AF65-F5344CB8AC3E}">
        <p14:creationId xmlns:p14="http://schemas.microsoft.com/office/powerpoint/2010/main" val="331145261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GB" dirty="0"/>
              <a:t>Words in context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96538"/>
            <a:ext cx="8229600" cy="4829626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GB" dirty="0"/>
              <a:t>In a panic about his </a:t>
            </a:r>
            <a:r>
              <a:rPr lang="en-GB" dirty="0">
                <a:solidFill>
                  <a:srgbClr val="FF0000"/>
                </a:solidFill>
              </a:rPr>
              <a:t>prosopagnosia</a:t>
            </a:r>
            <a:r>
              <a:rPr lang="en-GB" dirty="0"/>
              <a:t>, Tom scanned the room. He drew a blank as usual. Thank goodness; he could feel the </a:t>
            </a:r>
            <a:r>
              <a:rPr lang="en-GB" dirty="0" err="1">
                <a:solidFill>
                  <a:srgbClr val="FF0000"/>
                </a:solidFill>
              </a:rPr>
              <a:t>defervesence</a:t>
            </a:r>
            <a:r>
              <a:rPr lang="en-GB" dirty="0"/>
              <a:t> after having eaten that</a:t>
            </a:r>
            <a:r>
              <a:rPr lang="en-GB" dirty="0">
                <a:solidFill>
                  <a:srgbClr val="FF0000"/>
                </a:solidFill>
              </a:rPr>
              <a:t> </a:t>
            </a:r>
            <a:r>
              <a:rPr lang="en-GB" dirty="0" err="1">
                <a:solidFill>
                  <a:srgbClr val="FF0000"/>
                </a:solidFill>
              </a:rPr>
              <a:t>stercoraceous</a:t>
            </a:r>
            <a:r>
              <a:rPr lang="en-GB" dirty="0">
                <a:solidFill>
                  <a:srgbClr val="FF0000"/>
                </a:solidFill>
              </a:rPr>
              <a:t> </a:t>
            </a:r>
            <a:r>
              <a:rPr lang="en-GB" dirty="0"/>
              <a:t>porridge for breakfast. </a:t>
            </a:r>
          </a:p>
          <a:p>
            <a:pPr marL="0" indent="0">
              <a:buNone/>
            </a:pPr>
            <a:r>
              <a:rPr lang="en-GB" dirty="0"/>
              <a:t>He hoped for a degree of </a:t>
            </a:r>
            <a:r>
              <a:rPr lang="en-GB" dirty="0">
                <a:solidFill>
                  <a:srgbClr val="FF0000"/>
                </a:solidFill>
              </a:rPr>
              <a:t>commensalism</a:t>
            </a:r>
            <a:r>
              <a:rPr lang="en-GB" dirty="0"/>
              <a:t> between himself and the audience  - despite his habitual </a:t>
            </a:r>
            <a:r>
              <a:rPr lang="en-GB" dirty="0">
                <a:solidFill>
                  <a:srgbClr val="FF0000"/>
                </a:solidFill>
              </a:rPr>
              <a:t>sesquipedalian</a:t>
            </a:r>
            <a:r>
              <a:rPr lang="en-GB" dirty="0"/>
              <a:t> delivery - and the usual </a:t>
            </a:r>
            <a:r>
              <a:rPr lang="en-GB" dirty="0" err="1">
                <a:solidFill>
                  <a:srgbClr val="FF0000"/>
                </a:solidFill>
              </a:rPr>
              <a:t>eucatastrophe</a:t>
            </a:r>
            <a:r>
              <a:rPr lang="en-GB" dirty="0"/>
              <a:t> as he delivered the </a:t>
            </a:r>
            <a:r>
              <a:rPr lang="en-GB" dirty="0" err="1"/>
              <a:t>punchline</a:t>
            </a:r>
            <a:r>
              <a:rPr lang="en-GB" dirty="0"/>
              <a:t>. Laughter. Relief. It was over. </a:t>
            </a:r>
          </a:p>
        </p:txBody>
      </p:sp>
    </p:spTree>
    <p:extLst>
      <p:ext uri="{BB962C8B-B14F-4D97-AF65-F5344CB8AC3E}">
        <p14:creationId xmlns:p14="http://schemas.microsoft.com/office/powerpoint/2010/main" val="135993959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1" name="Shape 34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30551" y="203200"/>
            <a:ext cx="8181649" cy="57404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31071905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6" name="Shape 34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7201" y="203200"/>
            <a:ext cx="8382000" cy="5969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896831634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Which is correct?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96538"/>
            <a:ext cx="8229600" cy="4404175"/>
          </a:xfrm>
        </p:spPr>
        <p:txBody>
          <a:bodyPr>
            <a:norm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en-GB" dirty="0"/>
              <a:t>Sesquipedalian people are in their 70s. </a:t>
            </a:r>
          </a:p>
          <a:p>
            <a:pPr marL="514350" indent="-514350">
              <a:buFont typeface="+mj-lt"/>
              <a:buAutoNum type="alphaUcPeriod"/>
            </a:pPr>
            <a:r>
              <a:rPr lang="en-GB" dirty="0"/>
              <a:t>The man felt sesquipedalian after his operation. </a:t>
            </a:r>
          </a:p>
          <a:p>
            <a:pPr marL="514350" indent="-514350">
              <a:buFont typeface="+mj-lt"/>
              <a:buAutoNum type="alphaUcPeriod"/>
            </a:pPr>
            <a:r>
              <a:rPr lang="en-GB" dirty="0"/>
              <a:t>John was a rather sesquipedalian speaker; his audiences would sometime lose focus. </a:t>
            </a:r>
          </a:p>
          <a:p>
            <a:pPr marL="514350" indent="-514350">
              <a:buFont typeface="+mj-lt"/>
              <a:buAutoNum type="alphaUcPeriod"/>
            </a:pPr>
            <a:r>
              <a:rPr lang="en-GB" dirty="0"/>
              <a:t>The speech was full of </a:t>
            </a:r>
            <a:r>
              <a:rPr lang="en-GB" dirty="0" err="1"/>
              <a:t>sesquipelalian</a:t>
            </a:r>
            <a:r>
              <a:rPr lang="en-GB" dirty="0"/>
              <a:t> facts that didn’t support her main argument. </a:t>
            </a:r>
          </a:p>
          <a:p>
            <a:pPr marL="514350" indent="-514350">
              <a:buFont typeface="+mj-lt"/>
              <a:buAutoNum type="alphaUcPeriod"/>
            </a:pPr>
            <a:endParaRPr lang="en-GB" dirty="0"/>
          </a:p>
          <a:p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30155516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84F7554-41F8-5746-B746-AAB2032CF29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4386" y="1291073"/>
            <a:ext cx="7169944" cy="4033093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0CEF6010-6D9B-B34C-B0A4-3A6CA079281A}"/>
              </a:ext>
            </a:extLst>
          </p:cNvPr>
          <p:cNvSpPr txBox="1"/>
          <p:nvPr/>
        </p:nvSpPr>
        <p:spPr>
          <a:xfrm>
            <a:off x="207954" y="1664957"/>
            <a:ext cx="2678121" cy="461665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r>
              <a:rPr lang="en-GB" sz="2400" i="1" dirty="0">
                <a:solidFill>
                  <a:schemeClr val="dk1"/>
                </a:solidFill>
              </a:rPr>
              <a:t>Attention deficits</a:t>
            </a:r>
            <a:endParaRPr lang="en-US" sz="24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E4D272F-5AD2-B74E-85D0-D50187A42DF9}"/>
              </a:ext>
            </a:extLst>
          </p:cNvPr>
          <p:cNvSpPr txBox="1"/>
          <p:nvPr/>
        </p:nvSpPr>
        <p:spPr>
          <a:xfrm>
            <a:off x="2271909" y="5467217"/>
            <a:ext cx="3457181" cy="461665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en-GB" sz="2400" i="1" dirty="0">
                <a:solidFill>
                  <a:schemeClr val="dk1"/>
                </a:solidFill>
              </a:rPr>
              <a:t>Memory overload</a:t>
            </a:r>
            <a:r>
              <a:rPr lang="en-GB" sz="2400" b="1" i="1" dirty="0">
                <a:solidFill>
                  <a:schemeClr val="dk1"/>
                </a:solidFill>
              </a:rPr>
              <a:t>: </a:t>
            </a:r>
            <a:endParaRPr lang="en-GB" sz="2400" dirty="0">
              <a:solidFill>
                <a:schemeClr val="dk1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8B945A8-348B-A74A-AFAB-ED15A8CE14EC}"/>
              </a:ext>
            </a:extLst>
          </p:cNvPr>
          <p:cNvSpPr txBox="1"/>
          <p:nvPr/>
        </p:nvSpPr>
        <p:spPr>
          <a:xfrm>
            <a:off x="2481555" y="603128"/>
            <a:ext cx="3835606" cy="461665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en-GB" sz="2400" i="1" dirty="0">
                <a:solidFill>
                  <a:schemeClr val="dk1"/>
                </a:solidFill>
              </a:rPr>
              <a:t>Lack of prior knowledge</a:t>
            </a:r>
            <a:endParaRPr lang="en-GB" sz="2400" dirty="0">
              <a:solidFill>
                <a:schemeClr val="dk1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49CC84C-404F-CD44-9D6A-5A548586A2AB}"/>
              </a:ext>
            </a:extLst>
          </p:cNvPr>
          <p:cNvSpPr txBox="1"/>
          <p:nvPr/>
        </p:nvSpPr>
        <p:spPr>
          <a:xfrm>
            <a:off x="6562136" y="1456247"/>
            <a:ext cx="2373910" cy="830997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r>
              <a:rPr lang="en-GB" sz="2400" i="1" dirty="0">
                <a:solidFill>
                  <a:schemeClr val="dk1"/>
                </a:solidFill>
              </a:rPr>
              <a:t>Insufficient fluency of recall</a:t>
            </a:r>
            <a:r>
              <a:rPr lang="en-GB" sz="2400" dirty="0"/>
              <a:t> </a:t>
            </a:r>
            <a:endParaRPr lang="en-US" sz="24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0FCC67D-8EB0-FF49-B3E5-1CC19DF4F46C}"/>
              </a:ext>
            </a:extLst>
          </p:cNvPr>
          <p:cNvSpPr txBox="1"/>
          <p:nvPr/>
        </p:nvSpPr>
        <p:spPr>
          <a:xfrm>
            <a:off x="6843713" y="2825148"/>
            <a:ext cx="2212279" cy="1200329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r>
              <a:rPr lang="en-GB" sz="2400" i="1" dirty="0">
                <a:solidFill>
                  <a:schemeClr val="dk1"/>
                </a:solidFill>
              </a:rPr>
              <a:t>Task completion poor proxy for learning</a:t>
            </a:r>
            <a:r>
              <a:rPr lang="en-GB" sz="2400" dirty="0">
                <a:solidFill>
                  <a:schemeClr val="dk1"/>
                </a:solidFill>
              </a:rPr>
              <a:t>: </a:t>
            </a:r>
            <a:r>
              <a:rPr lang="en-GB" sz="2400" dirty="0"/>
              <a:t> 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653462878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containing text, sign, clipart&#10;&#10;Description automatically generated">
            <a:extLst>
              <a:ext uri="{FF2B5EF4-FFF2-40B4-BE49-F238E27FC236}">
                <a16:creationId xmlns:a16="http://schemas.microsoft.com/office/drawing/2014/main" id="{75486C88-EFC5-CA48-AC71-4A079DC899F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6503" y="1332842"/>
            <a:ext cx="7416854" cy="43250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4510755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B8D15D2D-80C6-A14A-9027-F5484A39F719}"/>
              </a:ext>
            </a:extLst>
          </p:cNvPr>
          <p:cNvSpPr/>
          <p:nvPr/>
        </p:nvSpPr>
        <p:spPr>
          <a:xfrm>
            <a:off x="0" y="857250"/>
            <a:ext cx="9144000" cy="573181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23D96D35-E06E-F54A-A490-7E9A16FCB366}"/>
              </a:ext>
            </a:extLst>
          </p:cNvPr>
          <p:cNvSpPr/>
          <p:nvPr/>
        </p:nvSpPr>
        <p:spPr>
          <a:xfrm>
            <a:off x="428625" y="924415"/>
            <a:ext cx="323850" cy="108347"/>
          </a:xfrm>
          <a:prstGeom prst="rect">
            <a:avLst/>
          </a:prstGeom>
          <a:solidFill>
            <a:srgbClr val="FCD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19DEFB0-2810-234A-91C4-282E61C786A8}"/>
              </a:ext>
            </a:extLst>
          </p:cNvPr>
          <p:cNvSpPr txBox="1"/>
          <p:nvPr/>
        </p:nvSpPr>
        <p:spPr>
          <a:xfrm>
            <a:off x="345282" y="1023237"/>
            <a:ext cx="5707649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100" b="1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LIVE MODELLING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D025AB74-F247-354B-AA9D-D0A0D24A1C82}"/>
              </a:ext>
            </a:extLst>
          </p:cNvPr>
          <p:cNvCxnSpPr>
            <a:stCxn id="5" idx="6"/>
            <a:endCxn id="11" idx="2"/>
          </p:cNvCxnSpPr>
          <p:nvPr/>
        </p:nvCxnSpPr>
        <p:spPr>
          <a:xfrm>
            <a:off x="7599955" y="1173957"/>
            <a:ext cx="1100138" cy="2381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" name="Oval 4">
            <a:extLst>
              <a:ext uri="{FF2B5EF4-FFF2-40B4-BE49-F238E27FC236}">
                <a16:creationId xmlns:a16="http://schemas.microsoft.com/office/drawing/2014/main" id="{73911A0A-874A-C840-84F5-6FCCD659E907}"/>
              </a:ext>
            </a:extLst>
          </p:cNvPr>
          <p:cNvSpPr/>
          <p:nvPr/>
        </p:nvSpPr>
        <p:spPr>
          <a:xfrm>
            <a:off x="7357067" y="1052512"/>
            <a:ext cx="242888" cy="242888"/>
          </a:xfrm>
          <a:prstGeom prst="ellipse">
            <a:avLst/>
          </a:prstGeom>
          <a:solidFill>
            <a:schemeClr val="bg1">
              <a:lumMod val="50000"/>
            </a:schemeClr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0CADD153-0EC0-6740-BCB5-86CF9869068C}"/>
              </a:ext>
            </a:extLst>
          </p:cNvPr>
          <p:cNvSpPr/>
          <p:nvPr/>
        </p:nvSpPr>
        <p:spPr>
          <a:xfrm>
            <a:off x="7697586" y="1052512"/>
            <a:ext cx="242888" cy="242888"/>
          </a:xfrm>
          <a:prstGeom prst="ellipse">
            <a:avLst/>
          </a:prstGeom>
          <a:solidFill>
            <a:schemeClr val="bg1">
              <a:lumMod val="50000"/>
            </a:schemeClr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3B8B927A-2027-8C4E-A460-AA2BF3295DB0}"/>
              </a:ext>
            </a:extLst>
          </p:cNvPr>
          <p:cNvSpPr/>
          <p:nvPr/>
        </p:nvSpPr>
        <p:spPr>
          <a:xfrm>
            <a:off x="8033342" y="1054894"/>
            <a:ext cx="242888" cy="242888"/>
          </a:xfrm>
          <a:prstGeom prst="ellipse">
            <a:avLst/>
          </a:prstGeom>
          <a:solidFill>
            <a:schemeClr val="bg1">
              <a:lumMod val="50000"/>
            </a:schemeClr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D0AEAABE-430C-C64B-ACE9-696CB88DCF92}"/>
              </a:ext>
            </a:extLst>
          </p:cNvPr>
          <p:cNvSpPr/>
          <p:nvPr/>
        </p:nvSpPr>
        <p:spPr>
          <a:xfrm>
            <a:off x="8366717" y="1045369"/>
            <a:ext cx="242888" cy="242888"/>
          </a:xfrm>
          <a:prstGeom prst="ellipse">
            <a:avLst/>
          </a:prstGeom>
          <a:solidFill>
            <a:schemeClr val="bg1">
              <a:lumMod val="50000"/>
            </a:schemeClr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536E94A7-BB00-C548-9DD5-684D0438D88F}"/>
              </a:ext>
            </a:extLst>
          </p:cNvPr>
          <p:cNvSpPr/>
          <p:nvPr/>
        </p:nvSpPr>
        <p:spPr>
          <a:xfrm>
            <a:off x="8700092" y="1054894"/>
            <a:ext cx="242888" cy="242888"/>
          </a:xfrm>
          <a:prstGeom prst="ellipse">
            <a:avLst/>
          </a:prstGeom>
          <a:solidFill>
            <a:schemeClr val="bg1">
              <a:lumMod val="50000"/>
            </a:schemeClr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534A6B7-CF68-9B49-94DB-0E530D6C3EF1}"/>
              </a:ext>
            </a:extLst>
          </p:cNvPr>
          <p:cNvSpPr txBox="1"/>
          <p:nvPr/>
        </p:nvSpPr>
        <p:spPr>
          <a:xfrm>
            <a:off x="7392786" y="1028700"/>
            <a:ext cx="171450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350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1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CFBD4BB7-EBDD-1C4F-9AC7-06922AE8EA57}"/>
              </a:ext>
            </a:extLst>
          </p:cNvPr>
          <p:cNvSpPr txBox="1"/>
          <p:nvPr/>
        </p:nvSpPr>
        <p:spPr>
          <a:xfrm>
            <a:off x="7738067" y="1031081"/>
            <a:ext cx="171450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350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2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CAE6CECB-4EA4-934E-A1FC-6DFEA3509800}"/>
              </a:ext>
            </a:extLst>
          </p:cNvPr>
          <p:cNvSpPr txBox="1"/>
          <p:nvPr/>
        </p:nvSpPr>
        <p:spPr>
          <a:xfrm>
            <a:off x="8064299" y="1042987"/>
            <a:ext cx="171450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350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3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8C280141-3DA1-8843-AFA8-B136BE1C6B35}"/>
              </a:ext>
            </a:extLst>
          </p:cNvPr>
          <p:cNvSpPr txBox="1"/>
          <p:nvPr/>
        </p:nvSpPr>
        <p:spPr>
          <a:xfrm>
            <a:off x="8392913" y="1035070"/>
            <a:ext cx="171450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350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4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452A1F38-34B0-E14D-8242-66461F1B8402}"/>
              </a:ext>
            </a:extLst>
          </p:cNvPr>
          <p:cNvSpPr txBox="1"/>
          <p:nvPr/>
        </p:nvSpPr>
        <p:spPr>
          <a:xfrm>
            <a:off x="8731049" y="1040606"/>
            <a:ext cx="171450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350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5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247C5916-4696-D448-8136-E09FAE05855B}"/>
              </a:ext>
            </a:extLst>
          </p:cNvPr>
          <p:cNvSpPr/>
          <p:nvPr/>
        </p:nvSpPr>
        <p:spPr>
          <a:xfrm>
            <a:off x="-7808" y="1628775"/>
            <a:ext cx="1744930" cy="1515666"/>
          </a:xfrm>
          <a:prstGeom prst="rect">
            <a:avLst/>
          </a:prstGeom>
          <a:solidFill>
            <a:srgbClr val="FCD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B5E8ABFA-BF09-C54D-9F84-88F724E432BE}"/>
              </a:ext>
            </a:extLst>
          </p:cNvPr>
          <p:cNvSpPr/>
          <p:nvPr/>
        </p:nvSpPr>
        <p:spPr>
          <a:xfrm>
            <a:off x="1871662" y="1628775"/>
            <a:ext cx="1709738" cy="1515666"/>
          </a:xfrm>
          <a:prstGeom prst="rect">
            <a:avLst/>
          </a:prstGeom>
          <a:solidFill>
            <a:srgbClr val="FCD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552FD007-2F2E-914D-96DF-FEBD7A7894C5}"/>
              </a:ext>
            </a:extLst>
          </p:cNvPr>
          <p:cNvSpPr/>
          <p:nvPr/>
        </p:nvSpPr>
        <p:spPr>
          <a:xfrm>
            <a:off x="3729037" y="1631156"/>
            <a:ext cx="1709738" cy="1515666"/>
          </a:xfrm>
          <a:prstGeom prst="rect">
            <a:avLst/>
          </a:prstGeom>
          <a:solidFill>
            <a:srgbClr val="FCD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09F1FCC3-A63D-8A4D-8900-4A0FF06AB098}"/>
              </a:ext>
            </a:extLst>
          </p:cNvPr>
          <p:cNvSpPr/>
          <p:nvPr/>
        </p:nvSpPr>
        <p:spPr>
          <a:xfrm>
            <a:off x="5565632" y="1629464"/>
            <a:ext cx="1709738" cy="1515666"/>
          </a:xfrm>
          <a:prstGeom prst="rect">
            <a:avLst/>
          </a:prstGeom>
          <a:solidFill>
            <a:srgbClr val="FCD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6DF423E5-6AC2-A546-8431-A5595A3740A9}"/>
              </a:ext>
            </a:extLst>
          </p:cNvPr>
          <p:cNvSpPr/>
          <p:nvPr/>
        </p:nvSpPr>
        <p:spPr>
          <a:xfrm>
            <a:off x="7439025" y="1624013"/>
            <a:ext cx="1709738" cy="1515666"/>
          </a:xfrm>
          <a:prstGeom prst="rect">
            <a:avLst/>
          </a:prstGeom>
          <a:solidFill>
            <a:srgbClr val="FCD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6DEE9DBB-FA8B-AB4D-ACE5-5445D4E94AC0}"/>
              </a:ext>
            </a:extLst>
          </p:cNvPr>
          <p:cNvSpPr txBox="1"/>
          <p:nvPr/>
        </p:nvSpPr>
        <p:spPr>
          <a:xfrm>
            <a:off x="1798633" y="3212975"/>
            <a:ext cx="1806981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b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MODEL HOW YOU ORGANISE MESSY THINKING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11E82F7C-CD6A-9F47-9196-DE8C814DD9C3}"/>
              </a:ext>
            </a:extLst>
          </p:cNvPr>
          <p:cNvSpPr txBox="1"/>
          <p:nvPr/>
        </p:nvSpPr>
        <p:spPr>
          <a:xfrm>
            <a:off x="13429" y="3212975"/>
            <a:ext cx="16885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b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MODEL EACH STAGE STEP BY STEP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4EAE5176-82B1-CB4B-8DA4-4C0AB74DA83A}"/>
              </a:ext>
            </a:extLst>
          </p:cNvPr>
          <p:cNvSpPr txBox="1"/>
          <p:nvPr/>
        </p:nvSpPr>
        <p:spPr>
          <a:xfrm>
            <a:off x="3656941" y="3212977"/>
            <a:ext cx="1781834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b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REVIEW THE SUCCESS OR QUALITY OF YOUR</a:t>
            </a:r>
          </a:p>
          <a:p>
            <a:r>
              <a:rPr lang="en-US" sz="900" b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OWN WORK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2B932A86-F074-164B-9EAB-39AF77315BB3}"/>
              </a:ext>
            </a:extLst>
          </p:cNvPr>
          <p:cNvSpPr txBox="1"/>
          <p:nvPr/>
        </p:nvSpPr>
        <p:spPr>
          <a:xfrm>
            <a:off x="5490102" y="3212975"/>
            <a:ext cx="17744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b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MODEL ALTERNATIVES AND</a:t>
            </a:r>
          </a:p>
          <a:p>
            <a:r>
              <a:rPr lang="en-US" sz="900" b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FURTHER EXAMPLES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476B554E-F35C-134C-AEBF-141622351071}"/>
              </a:ext>
            </a:extLst>
          </p:cNvPr>
          <p:cNvSpPr txBox="1"/>
          <p:nvPr/>
        </p:nvSpPr>
        <p:spPr>
          <a:xfrm>
            <a:off x="7359656" y="3205960"/>
            <a:ext cx="17744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b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SET TASKS TO EMULATE THE MODEL</a:t>
            </a:r>
          </a:p>
        </p:txBody>
      </p: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2EB652CF-CC93-9B49-B342-B79BD90C752A}"/>
              </a:ext>
            </a:extLst>
          </p:cNvPr>
          <p:cNvCxnSpPr/>
          <p:nvPr/>
        </p:nvCxnSpPr>
        <p:spPr>
          <a:xfrm>
            <a:off x="-1730" y="3927872"/>
            <a:ext cx="9150493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1" name="TextBox 30">
            <a:extLst>
              <a:ext uri="{FF2B5EF4-FFF2-40B4-BE49-F238E27FC236}">
                <a16:creationId xmlns:a16="http://schemas.microsoft.com/office/drawing/2014/main" id="{3F6BAD93-1294-774F-BD1F-A31E5946D473}"/>
              </a:ext>
            </a:extLst>
          </p:cNvPr>
          <p:cNvSpPr txBox="1"/>
          <p:nvPr/>
        </p:nvSpPr>
        <p:spPr>
          <a:xfrm>
            <a:off x="1633633" y="4093001"/>
            <a:ext cx="7471889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69069" indent="-169069">
              <a:buClr>
                <a:srgbClr val="FCDF00"/>
              </a:buClr>
              <a:buSzPct val="150000"/>
              <a:buFont typeface="Wingdings" pitchFamily="2" charset="2"/>
              <a:buChar char="§"/>
            </a:pPr>
            <a:r>
              <a:rPr lang="en-US" sz="15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For effective instructional teaching, teachers need to walk through a learning process themselves, highlighting key procedures and the thinking that underpins them.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E50762BF-AA79-304E-B1A6-8FE12D35E7F6}"/>
              </a:ext>
            </a:extLst>
          </p:cNvPr>
          <p:cNvSpPr txBox="1"/>
          <p:nvPr/>
        </p:nvSpPr>
        <p:spPr>
          <a:xfrm>
            <a:off x="1648753" y="4903508"/>
            <a:ext cx="7574079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69069" indent="-169069">
              <a:buClr>
                <a:srgbClr val="FCDF00"/>
              </a:buClr>
              <a:buSzPct val="150000"/>
              <a:buFont typeface="Wingdings" pitchFamily="2" charset="2"/>
              <a:buChar char="§"/>
            </a:pPr>
            <a:r>
              <a:rPr lang="en-US" sz="15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The metacognitive aspect is important, making implicit decision-making explicit.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A7E02AFE-F568-E542-920A-B150E2732BCB}"/>
              </a:ext>
            </a:extLst>
          </p:cNvPr>
          <p:cNvSpPr txBox="1"/>
          <p:nvPr/>
        </p:nvSpPr>
        <p:spPr>
          <a:xfrm>
            <a:off x="1648753" y="5308218"/>
            <a:ext cx="7303919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02406" indent="-202406">
              <a:buClr>
                <a:srgbClr val="FCDF00"/>
              </a:buClr>
              <a:buSzPct val="150000"/>
              <a:buFont typeface="Wingdings" pitchFamily="2" charset="2"/>
              <a:buChar char="§"/>
            </a:pPr>
            <a:r>
              <a:rPr lang="en-US" sz="15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Provide examples of completed work that can serve as scaffolds for students.</a:t>
            </a:r>
          </a:p>
        </p:txBody>
      </p:sp>
      <p:pic>
        <p:nvPicPr>
          <p:cNvPr id="18" name="Picture 17" descr="A close up of a logo&#10;&#10;Description automatically generated">
            <a:extLst>
              <a:ext uri="{FF2B5EF4-FFF2-40B4-BE49-F238E27FC236}">
                <a16:creationId xmlns:a16="http://schemas.microsoft.com/office/drawing/2014/main" id="{31E85025-113B-6846-B444-183B9869201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356" y="1629453"/>
            <a:ext cx="999418" cy="1434732"/>
          </a:xfrm>
          <a:prstGeom prst="rect">
            <a:avLst/>
          </a:prstGeom>
        </p:spPr>
      </p:pic>
      <p:pic>
        <p:nvPicPr>
          <p:cNvPr id="36" name="Picture 35" descr="A close up of a logo&#10;&#10;Description automatically generated">
            <a:extLst>
              <a:ext uri="{FF2B5EF4-FFF2-40B4-BE49-F238E27FC236}">
                <a16:creationId xmlns:a16="http://schemas.microsoft.com/office/drawing/2014/main" id="{3EB7E037-E096-0447-B002-F0655C3D798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769" y="1693963"/>
            <a:ext cx="1257791" cy="1384526"/>
          </a:xfrm>
          <a:prstGeom prst="rect">
            <a:avLst/>
          </a:prstGeom>
        </p:spPr>
      </p:pic>
      <p:pic>
        <p:nvPicPr>
          <p:cNvPr id="38" name="Picture 37" descr="A picture containing drawing&#10;&#10;Description automatically generated">
            <a:extLst>
              <a:ext uri="{FF2B5EF4-FFF2-40B4-BE49-F238E27FC236}">
                <a16:creationId xmlns:a16="http://schemas.microsoft.com/office/drawing/2014/main" id="{E5CEA73C-6925-324C-8A0F-0E59C8AC96C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13659" y="1690123"/>
            <a:ext cx="1376798" cy="1456613"/>
          </a:xfrm>
          <a:prstGeom prst="rect">
            <a:avLst/>
          </a:prstGeom>
        </p:spPr>
      </p:pic>
      <p:pic>
        <p:nvPicPr>
          <p:cNvPr id="42" name="Picture 41" descr="A picture containing food&#10;&#10;Description automatically generated">
            <a:extLst>
              <a:ext uri="{FF2B5EF4-FFF2-40B4-BE49-F238E27FC236}">
                <a16:creationId xmlns:a16="http://schemas.microsoft.com/office/drawing/2014/main" id="{F3D92A53-2EBF-5544-ACD5-3E00959EA3E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99343" y="1647675"/>
            <a:ext cx="1286888" cy="1519243"/>
          </a:xfrm>
          <a:prstGeom prst="rect">
            <a:avLst/>
          </a:prstGeom>
        </p:spPr>
      </p:pic>
      <p:pic>
        <p:nvPicPr>
          <p:cNvPr id="44" name="Picture 43" descr="A screenshot of a cell phone&#10;&#10;Description automatically generated">
            <a:extLst>
              <a:ext uri="{FF2B5EF4-FFF2-40B4-BE49-F238E27FC236}">
                <a16:creationId xmlns:a16="http://schemas.microsoft.com/office/drawing/2014/main" id="{19E0A762-D360-7F40-8F5C-F8752B48796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816030" y="1620448"/>
            <a:ext cx="861683" cy="1490411"/>
          </a:xfrm>
          <a:prstGeom prst="rect">
            <a:avLst/>
          </a:prstGeom>
        </p:spPr>
      </p:pic>
      <p:pic>
        <p:nvPicPr>
          <p:cNvPr id="50" name="Picture 49" descr="A screenshot of a cell phone&#10;&#10;Description automatically generated">
            <a:extLst>
              <a:ext uri="{FF2B5EF4-FFF2-40B4-BE49-F238E27FC236}">
                <a16:creationId xmlns:a16="http://schemas.microsoft.com/office/drawing/2014/main" id="{2F88EC10-4DF0-CE45-82CC-DCF8A856610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50356" y="4157663"/>
            <a:ext cx="1043879" cy="8897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1986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/>
      <p:bldP spid="32" grpId="0"/>
      <p:bldP spid="34" grpId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4AADBB-F16D-964E-888C-64E43E7323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3007" y="394493"/>
            <a:ext cx="7426946" cy="1143000"/>
          </a:xfrm>
        </p:spPr>
        <p:txBody>
          <a:bodyPr anchor="ctr">
            <a:normAutofit/>
          </a:bodyPr>
          <a:lstStyle/>
          <a:p>
            <a:pPr algn="l">
              <a:lnSpc>
                <a:spcPct val="90000"/>
              </a:lnSpc>
            </a:pPr>
            <a:r>
              <a:rPr lang="en-GB" sz="2400" dirty="0"/>
              <a:t>Write an account of how events in Hungary became an international crisis during 1956. </a:t>
            </a:r>
            <a:r>
              <a:rPr lang="en-GB" sz="2400" b="1" dirty="0"/>
              <a:t>[8 marks] </a:t>
            </a:r>
            <a:br>
              <a:rPr lang="en-GB" sz="2400" dirty="0"/>
            </a:br>
            <a:endParaRPr lang="en-US" sz="2400" dirty="0"/>
          </a:p>
        </p:txBody>
      </p:sp>
      <p:pic>
        <p:nvPicPr>
          <p:cNvPr id="1028" name="Picture 4" descr="Factors that Contributed to the Sucess of the Revolutionary Forces in the  Early Phase of the Hungarian Revolution 1956 by Zoltan Virag">
            <a:extLst>
              <a:ext uri="{FF2B5EF4-FFF2-40B4-BE49-F238E27FC236}">
                <a16:creationId xmlns:a16="http://schemas.microsoft.com/office/drawing/2014/main" id="{84B9B750-485F-6244-AF64-1195916A50D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917277" y="1707311"/>
            <a:ext cx="5688741" cy="3783013"/>
          </a:xfrm>
          <a:prstGeom prst="rect">
            <a:avLst/>
          </a:prstGeom>
          <a:solidFill>
            <a:srgbClr val="FFFFFF"/>
          </a:solidFill>
        </p:spPr>
      </p:pic>
    </p:spTree>
    <p:extLst>
      <p:ext uri="{BB962C8B-B14F-4D97-AF65-F5344CB8AC3E}">
        <p14:creationId xmlns:p14="http://schemas.microsoft.com/office/powerpoint/2010/main" val="2363463040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4254670F-0A2E-6046-86FD-90AC2168A407}"/>
              </a:ext>
            </a:extLst>
          </p:cNvPr>
          <p:cNvSpPr/>
          <p:nvPr/>
        </p:nvSpPr>
        <p:spPr>
          <a:xfrm>
            <a:off x="288822" y="936010"/>
            <a:ext cx="8112951" cy="49859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MT"/>
                <a:ea typeface="+mn-ea"/>
                <a:cs typeface="+mn-cs"/>
              </a:rPr>
              <a:t>One reason 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MT"/>
                <a:ea typeface="+mn-ea"/>
                <a:cs typeface="+mn-cs"/>
              </a:rPr>
              <a:t>how events in Hungary became an international crisis </a:t>
            </a: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MT"/>
                <a:ea typeface="+mn-ea"/>
                <a:cs typeface="+mn-cs"/>
              </a:rPr>
              <a:t>was that the West criticised the violent Soviet reaction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MT"/>
                <a:ea typeface="+mn-ea"/>
                <a:cs typeface="+mn-cs"/>
              </a:rPr>
              <a:t>. </a:t>
            </a: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MT"/>
                <a:ea typeface="+mn-ea"/>
                <a:cs typeface="+mn-cs"/>
              </a:rPr>
              <a:t>For example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MT"/>
                <a:ea typeface="+mn-ea"/>
                <a:cs typeface="+mn-cs"/>
              </a:rPr>
              <a:t>, when Nagy threatened to leave the Warsaw Pact, Khrushchev was afraid that this would weaken communist power. Khrushchev decided to send thousands of soldiers and tanks to Budapest, </a:t>
            </a: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MT"/>
                <a:ea typeface="+mn-ea"/>
                <a:cs typeface="+mn-cs"/>
              </a:rPr>
              <a:t>which resulted in 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MT"/>
                <a:ea typeface="+mn-ea"/>
                <a:cs typeface="+mn-cs"/>
              </a:rPr>
              <a:t>over 10000 people being killed. </a:t>
            </a: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MT"/>
                <a:ea typeface="+mn-ea"/>
                <a:cs typeface="+mn-cs"/>
              </a:rPr>
              <a:t>This was an international crisis because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MT"/>
                <a:ea typeface="+mn-ea"/>
                <a:cs typeface="+mn-cs"/>
              </a:rPr>
              <a:t> it led to a war of words between the USA and USSR after the US objected and President Eisenhower openly criticised the Soviets. </a:t>
            </a: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MT"/>
                <a:ea typeface="+mn-ea"/>
                <a:cs typeface="+mn-cs"/>
              </a:rPr>
              <a:t> </a:t>
            </a: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MT"/>
                <a:ea typeface="+mn-ea"/>
                <a:cs typeface="+mn-cs"/>
              </a:rPr>
              <a:t>Another reason why 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MT"/>
                <a:ea typeface="+mn-ea"/>
                <a:cs typeface="+mn-cs"/>
              </a:rPr>
              <a:t>it was an international crisis was because it was the end of peaceful co-existence between the USSR and the West. </a:t>
            </a: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MT"/>
                <a:ea typeface="+mn-ea"/>
                <a:cs typeface="+mn-cs"/>
              </a:rPr>
              <a:t>For example, 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MT"/>
                <a:ea typeface="+mn-ea"/>
                <a:cs typeface="+mn-cs"/>
              </a:rPr>
              <a:t>before the Hungarian Uprising</a:t>
            </a: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MT"/>
                <a:ea typeface="+mn-ea"/>
                <a:cs typeface="+mn-cs"/>
              </a:rPr>
              <a:t>, Khrushchev tried to ease relations 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MT"/>
                <a:ea typeface="+mn-ea"/>
                <a:cs typeface="+mn-cs"/>
              </a:rPr>
              <a:t>between the USSR and the West, releasing political prisoners and criticising Stalin. </a:t>
            </a: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MT"/>
                <a:ea typeface="+mn-ea"/>
                <a:cs typeface="+mn-cs"/>
              </a:rPr>
              <a:t>However,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MT"/>
                <a:ea typeface="+mn-ea"/>
                <a:cs typeface="+mn-cs"/>
              </a:rPr>
              <a:t> after he was criticised in the UN by the USA and its allies, Khrushchev ended this policy. </a:t>
            </a: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MT"/>
                <a:ea typeface="+mn-ea"/>
                <a:cs typeface="+mn-cs"/>
              </a:rPr>
              <a:t>This was an international crisis because the thaw ended and relations in the Cold War were damaged 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MT"/>
                <a:ea typeface="+mn-ea"/>
                <a:cs typeface="+mn-cs"/>
              </a:rPr>
              <a:t>after the West said that the USSR couldn’t be trusted, which led to more problems in the 1960s. </a:t>
            </a: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96397760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20E87B6A-A191-3241-AB82-FBF2DBAA88D1}"/>
              </a:ext>
            </a:extLst>
          </p:cNvPr>
          <p:cNvCxnSpPr/>
          <p:nvPr/>
        </p:nvCxnSpPr>
        <p:spPr>
          <a:xfrm>
            <a:off x="5721954" y="2521549"/>
            <a:ext cx="361436" cy="922124"/>
          </a:xfrm>
          <a:prstGeom prst="straightConnector1">
            <a:avLst/>
          </a:prstGeom>
          <a:ln w="69850">
            <a:solidFill>
              <a:schemeClr val="accent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Rounded Rectangle 25">
            <a:extLst>
              <a:ext uri="{FF2B5EF4-FFF2-40B4-BE49-F238E27FC236}">
                <a16:creationId xmlns:a16="http://schemas.microsoft.com/office/drawing/2014/main" id="{960B82CF-700B-EB45-81DF-DC94E88DBC44}"/>
              </a:ext>
            </a:extLst>
          </p:cNvPr>
          <p:cNvSpPr/>
          <p:nvPr/>
        </p:nvSpPr>
        <p:spPr>
          <a:xfrm>
            <a:off x="1863173" y="1566986"/>
            <a:ext cx="4355756" cy="2884204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r>
              <a:rPr lang="en-US" sz="15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Extended Handover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1CFF2850-F619-8443-B6E8-053A79710B19}"/>
              </a:ext>
            </a:extLst>
          </p:cNvPr>
          <p:cNvSpPr/>
          <p:nvPr/>
        </p:nvSpPr>
        <p:spPr>
          <a:xfrm>
            <a:off x="630195" y="2006429"/>
            <a:ext cx="1677430" cy="50044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50" dirty="0"/>
              <a:t>TEACHER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744F0DE-D6A9-A047-8855-468DF6943EB3}"/>
              </a:ext>
            </a:extLst>
          </p:cNvPr>
          <p:cNvSpPr/>
          <p:nvPr/>
        </p:nvSpPr>
        <p:spPr>
          <a:xfrm>
            <a:off x="2307625" y="3429000"/>
            <a:ext cx="481914" cy="500449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25A75FA-6C88-5744-B5F8-597BF4F88405}"/>
              </a:ext>
            </a:extLst>
          </p:cNvPr>
          <p:cNvSpPr/>
          <p:nvPr/>
        </p:nvSpPr>
        <p:spPr>
          <a:xfrm>
            <a:off x="2789539" y="2006429"/>
            <a:ext cx="481914" cy="50044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24AD758-6A0E-7C4C-863A-73A7B031D40F}"/>
              </a:ext>
            </a:extLst>
          </p:cNvPr>
          <p:cNvSpPr/>
          <p:nvPr/>
        </p:nvSpPr>
        <p:spPr>
          <a:xfrm>
            <a:off x="3271453" y="3429000"/>
            <a:ext cx="630194" cy="500449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E46C213-341F-C84C-A58A-7A8E81A65BB8}"/>
              </a:ext>
            </a:extLst>
          </p:cNvPr>
          <p:cNvSpPr/>
          <p:nvPr/>
        </p:nvSpPr>
        <p:spPr>
          <a:xfrm>
            <a:off x="3901647" y="2006428"/>
            <a:ext cx="305830" cy="50044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804D15E-89BD-604C-8FF7-31913F6D85B3}"/>
              </a:ext>
            </a:extLst>
          </p:cNvPr>
          <p:cNvSpPr/>
          <p:nvPr/>
        </p:nvSpPr>
        <p:spPr>
          <a:xfrm>
            <a:off x="4207476" y="3429000"/>
            <a:ext cx="305830" cy="500449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1EF4DC5-51C0-F94C-BBA5-457ACFC6EEE1}"/>
              </a:ext>
            </a:extLst>
          </p:cNvPr>
          <p:cNvSpPr/>
          <p:nvPr/>
        </p:nvSpPr>
        <p:spPr>
          <a:xfrm>
            <a:off x="4513306" y="2006428"/>
            <a:ext cx="305830" cy="50044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F316148-BE6F-1C4C-880F-DAF2558D7283}"/>
              </a:ext>
            </a:extLst>
          </p:cNvPr>
          <p:cNvSpPr/>
          <p:nvPr/>
        </p:nvSpPr>
        <p:spPr>
          <a:xfrm>
            <a:off x="4819135" y="3428999"/>
            <a:ext cx="630194" cy="500449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EAB706C-0326-E549-9B5A-94EE1B07A1C7}"/>
              </a:ext>
            </a:extLst>
          </p:cNvPr>
          <p:cNvSpPr/>
          <p:nvPr/>
        </p:nvSpPr>
        <p:spPr>
          <a:xfrm>
            <a:off x="5449329" y="2006428"/>
            <a:ext cx="305830" cy="50044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72C6B0D-7E64-2845-9859-BE84646E7861}"/>
              </a:ext>
            </a:extLst>
          </p:cNvPr>
          <p:cNvSpPr/>
          <p:nvPr/>
        </p:nvSpPr>
        <p:spPr>
          <a:xfrm>
            <a:off x="5755159" y="3428999"/>
            <a:ext cx="2344695" cy="500449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50" dirty="0"/>
              <a:t>STUDENT</a:t>
            </a:r>
          </a:p>
        </p:txBody>
      </p:sp>
      <p:cxnSp>
        <p:nvCxnSpPr>
          <p:cNvPr id="3" name="Straight Arrow Connector 2">
            <a:extLst>
              <a:ext uri="{FF2B5EF4-FFF2-40B4-BE49-F238E27FC236}">
                <a16:creationId xmlns:a16="http://schemas.microsoft.com/office/drawing/2014/main" id="{670CF746-87B1-CD41-86CC-0B384AD281FE}"/>
              </a:ext>
            </a:extLst>
          </p:cNvPr>
          <p:cNvCxnSpPr>
            <a:endCxn id="5" idx="0"/>
          </p:cNvCxnSpPr>
          <p:nvPr/>
        </p:nvCxnSpPr>
        <p:spPr>
          <a:xfrm>
            <a:off x="2187146" y="2506876"/>
            <a:ext cx="361436" cy="922124"/>
          </a:xfrm>
          <a:prstGeom prst="straightConnector1">
            <a:avLst/>
          </a:prstGeom>
          <a:ln w="698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B5EDC1B1-03B2-3E4A-9C98-3E29B9084632}"/>
              </a:ext>
            </a:extLst>
          </p:cNvPr>
          <p:cNvCxnSpPr>
            <a:cxnSpLocks/>
          </p:cNvCxnSpPr>
          <p:nvPr/>
        </p:nvCxnSpPr>
        <p:spPr>
          <a:xfrm flipV="1">
            <a:off x="2605055" y="2521549"/>
            <a:ext cx="412406" cy="857249"/>
          </a:xfrm>
          <a:prstGeom prst="straightConnector1">
            <a:avLst/>
          </a:prstGeom>
          <a:ln w="698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B2B4A59F-A2AC-1B45-8EA1-2C7F998E4D6B}"/>
              </a:ext>
            </a:extLst>
          </p:cNvPr>
          <p:cNvCxnSpPr/>
          <p:nvPr/>
        </p:nvCxnSpPr>
        <p:spPr>
          <a:xfrm>
            <a:off x="3200788" y="2506875"/>
            <a:ext cx="361436" cy="922124"/>
          </a:xfrm>
          <a:prstGeom prst="straightConnector1">
            <a:avLst/>
          </a:prstGeom>
          <a:ln w="698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CDE811BE-54D4-C240-A11F-617D07978CFD}"/>
              </a:ext>
            </a:extLst>
          </p:cNvPr>
          <p:cNvCxnSpPr/>
          <p:nvPr/>
        </p:nvCxnSpPr>
        <p:spPr>
          <a:xfrm>
            <a:off x="4034287" y="2506875"/>
            <a:ext cx="361436" cy="922124"/>
          </a:xfrm>
          <a:prstGeom prst="straightConnector1">
            <a:avLst/>
          </a:prstGeom>
          <a:ln w="698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9989EE48-43F2-CD48-9466-B400D569E133}"/>
              </a:ext>
            </a:extLst>
          </p:cNvPr>
          <p:cNvCxnSpPr/>
          <p:nvPr/>
        </p:nvCxnSpPr>
        <p:spPr>
          <a:xfrm>
            <a:off x="4775691" y="2521549"/>
            <a:ext cx="361436" cy="922124"/>
          </a:xfrm>
          <a:prstGeom prst="straightConnector1">
            <a:avLst/>
          </a:prstGeom>
          <a:ln w="698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FCC7F276-C67E-4A41-AAA0-211077C5E53A}"/>
              </a:ext>
            </a:extLst>
          </p:cNvPr>
          <p:cNvCxnSpPr>
            <a:cxnSpLocks/>
          </p:cNvCxnSpPr>
          <p:nvPr/>
        </p:nvCxnSpPr>
        <p:spPr>
          <a:xfrm flipV="1">
            <a:off x="3628645" y="2506874"/>
            <a:ext cx="412406" cy="857249"/>
          </a:xfrm>
          <a:prstGeom prst="straightConnector1">
            <a:avLst/>
          </a:prstGeom>
          <a:ln w="698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6CD610FE-CBA7-1D46-A22B-F11AD53D202E}"/>
              </a:ext>
            </a:extLst>
          </p:cNvPr>
          <p:cNvCxnSpPr>
            <a:cxnSpLocks/>
            <a:endCxn id="10" idx="2"/>
          </p:cNvCxnSpPr>
          <p:nvPr/>
        </p:nvCxnSpPr>
        <p:spPr>
          <a:xfrm flipV="1">
            <a:off x="4430382" y="2506876"/>
            <a:ext cx="235840" cy="888140"/>
          </a:xfrm>
          <a:prstGeom prst="straightConnector1">
            <a:avLst/>
          </a:prstGeom>
          <a:ln w="698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646C2192-C42C-1D4B-9A2B-40EFCFD479FA}"/>
              </a:ext>
            </a:extLst>
          </p:cNvPr>
          <p:cNvCxnSpPr>
            <a:cxnSpLocks/>
          </p:cNvCxnSpPr>
          <p:nvPr/>
        </p:nvCxnSpPr>
        <p:spPr>
          <a:xfrm flipV="1">
            <a:off x="5331409" y="2469804"/>
            <a:ext cx="235840" cy="888140"/>
          </a:xfrm>
          <a:prstGeom prst="straightConnector1">
            <a:avLst/>
          </a:prstGeom>
          <a:ln w="698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Box 26">
            <a:extLst>
              <a:ext uri="{FF2B5EF4-FFF2-40B4-BE49-F238E27FC236}">
                <a16:creationId xmlns:a16="http://schemas.microsoft.com/office/drawing/2014/main" id="{7FF32DC5-0A24-CB44-AA94-88528327408C}"/>
              </a:ext>
            </a:extLst>
          </p:cNvPr>
          <p:cNvSpPr txBox="1"/>
          <p:nvPr/>
        </p:nvSpPr>
        <p:spPr>
          <a:xfrm>
            <a:off x="783869" y="2549384"/>
            <a:ext cx="86810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 I do it. 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400D2804-3FD5-7E4B-88BF-C439E85F77A7}"/>
              </a:ext>
            </a:extLst>
          </p:cNvPr>
          <p:cNvSpPr txBox="1"/>
          <p:nvPr/>
        </p:nvSpPr>
        <p:spPr>
          <a:xfrm>
            <a:off x="6570265" y="4004875"/>
            <a:ext cx="11328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 You do it. 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7D4C8DAD-E74A-0048-BD82-BE5EFC5597DF}"/>
              </a:ext>
            </a:extLst>
          </p:cNvPr>
          <p:cNvSpPr txBox="1"/>
          <p:nvPr/>
        </p:nvSpPr>
        <p:spPr>
          <a:xfrm>
            <a:off x="3302013" y="3994898"/>
            <a:ext cx="18922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We do it together</a:t>
            </a:r>
          </a:p>
        </p:txBody>
      </p:sp>
      <p:pic>
        <p:nvPicPr>
          <p:cNvPr id="30" name="Picture 29">
            <a:extLst>
              <a:ext uri="{FF2B5EF4-FFF2-40B4-BE49-F238E27FC236}">
                <a16:creationId xmlns:a16="http://schemas.microsoft.com/office/drawing/2014/main" id="{CFBD912D-994F-1645-B92E-DE5D072DD47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0439" y="4641096"/>
            <a:ext cx="2310819" cy="12998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846815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" name="Graphic 54">
            <a:extLst>
              <a:ext uri="{FF2B5EF4-FFF2-40B4-BE49-F238E27FC236}">
                <a16:creationId xmlns:a16="http://schemas.microsoft.com/office/drawing/2014/main" id="{19BD3826-F69B-8448-A915-961CC8F340A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28625" y="4136543"/>
            <a:ext cx="1081604" cy="945873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B8D15D2D-80C6-A14A-9027-F5484A39F719}"/>
              </a:ext>
            </a:extLst>
          </p:cNvPr>
          <p:cNvSpPr/>
          <p:nvPr/>
        </p:nvSpPr>
        <p:spPr>
          <a:xfrm>
            <a:off x="0" y="853369"/>
            <a:ext cx="9144000" cy="585087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23D96D35-E06E-F54A-A490-7E9A16FCB366}"/>
              </a:ext>
            </a:extLst>
          </p:cNvPr>
          <p:cNvSpPr/>
          <p:nvPr/>
        </p:nvSpPr>
        <p:spPr>
          <a:xfrm>
            <a:off x="428625" y="924415"/>
            <a:ext cx="323850" cy="108347"/>
          </a:xfrm>
          <a:prstGeom prst="rect">
            <a:avLst/>
          </a:prstGeom>
          <a:solidFill>
            <a:srgbClr val="ABE1F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19DEFB0-2810-234A-91C4-282E61C786A8}"/>
              </a:ext>
            </a:extLst>
          </p:cNvPr>
          <p:cNvSpPr txBox="1"/>
          <p:nvPr/>
        </p:nvSpPr>
        <p:spPr>
          <a:xfrm>
            <a:off x="345282" y="1023237"/>
            <a:ext cx="4543121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100" b="1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PRACTISE EXPLAINING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D025AB74-F247-354B-AA9D-D0A0D24A1C82}"/>
              </a:ext>
            </a:extLst>
          </p:cNvPr>
          <p:cNvCxnSpPr>
            <a:stCxn id="5" idx="6"/>
            <a:endCxn id="11" idx="2"/>
          </p:cNvCxnSpPr>
          <p:nvPr/>
        </p:nvCxnSpPr>
        <p:spPr>
          <a:xfrm>
            <a:off x="7700963" y="1178369"/>
            <a:ext cx="1100138" cy="1582"/>
          </a:xfrm>
          <a:prstGeom prst="line">
            <a:avLst/>
          </a:prstGeom>
          <a:ln w="38100">
            <a:solidFill>
              <a:srgbClr val="04AFEE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" name="Oval 4">
            <a:extLst>
              <a:ext uri="{FF2B5EF4-FFF2-40B4-BE49-F238E27FC236}">
                <a16:creationId xmlns:a16="http://schemas.microsoft.com/office/drawing/2014/main" id="{73911A0A-874A-C840-84F5-6FCCD659E907}"/>
              </a:ext>
            </a:extLst>
          </p:cNvPr>
          <p:cNvSpPr/>
          <p:nvPr/>
        </p:nvSpPr>
        <p:spPr>
          <a:xfrm>
            <a:off x="7458076" y="1056925"/>
            <a:ext cx="242888" cy="242888"/>
          </a:xfrm>
          <a:prstGeom prst="ellipse">
            <a:avLst/>
          </a:prstGeom>
          <a:solidFill>
            <a:schemeClr val="bg1"/>
          </a:solidFill>
          <a:ln w="38100">
            <a:solidFill>
              <a:srgbClr val="04AFE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0CADD153-0EC0-6740-BCB5-86CF9869068C}"/>
              </a:ext>
            </a:extLst>
          </p:cNvPr>
          <p:cNvSpPr/>
          <p:nvPr/>
        </p:nvSpPr>
        <p:spPr>
          <a:xfrm>
            <a:off x="7798594" y="1056125"/>
            <a:ext cx="242888" cy="242888"/>
          </a:xfrm>
          <a:prstGeom prst="ellipse">
            <a:avLst/>
          </a:prstGeom>
          <a:solidFill>
            <a:schemeClr val="bg1"/>
          </a:solidFill>
          <a:ln w="38100">
            <a:solidFill>
              <a:srgbClr val="04AFE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3B8B927A-2027-8C4E-A460-AA2BF3295DB0}"/>
              </a:ext>
            </a:extLst>
          </p:cNvPr>
          <p:cNvSpPr/>
          <p:nvPr/>
        </p:nvSpPr>
        <p:spPr>
          <a:xfrm>
            <a:off x="8134351" y="1058506"/>
            <a:ext cx="242888" cy="242888"/>
          </a:xfrm>
          <a:prstGeom prst="ellipse">
            <a:avLst/>
          </a:prstGeom>
          <a:solidFill>
            <a:schemeClr val="bg1"/>
          </a:solidFill>
          <a:ln w="38100">
            <a:solidFill>
              <a:srgbClr val="04AFE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D0AEAABE-430C-C64B-ACE9-696CB88DCF92}"/>
              </a:ext>
            </a:extLst>
          </p:cNvPr>
          <p:cNvSpPr/>
          <p:nvPr/>
        </p:nvSpPr>
        <p:spPr>
          <a:xfrm>
            <a:off x="8467726" y="1048981"/>
            <a:ext cx="242888" cy="242888"/>
          </a:xfrm>
          <a:prstGeom prst="ellipse">
            <a:avLst/>
          </a:prstGeom>
          <a:solidFill>
            <a:schemeClr val="bg1"/>
          </a:solidFill>
          <a:ln w="38100">
            <a:solidFill>
              <a:srgbClr val="04AFE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536E94A7-BB00-C548-9DD5-684D0438D88F}"/>
              </a:ext>
            </a:extLst>
          </p:cNvPr>
          <p:cNvSpPr/>
          <p:nvPr/>
        </p:nvSpPr>
        <p:spPr>
          <a:xfrm>
            <a:off x="8801101" y="1058506"/>
            <a:ext cx="242888" cy="242888"/>
          </a:xfrm>
          <a:prstGeom prst="ellipse">
            <a:avLst/>
          </a:prstGeom>
          <a:solidFill>
            <a:schemeClr val="bg1"/>
          </a:solidFill>
          <a:ln w="38100">
            <a:solidFill>
              <a:srgbClr val="04AFE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534A6B7-CF68-9B49-94DB-0E530D6C3EF1}"/>
              </a:ext>
            </a:extLst>
          </p:cNvPr>
          <p:cNvSpPr txBox="1"/>
          <p:nvPr/>
        </p:nvSpPr>
        <p:spPr>
          <a:xfrm>
            <a:off x="7493795" y="1028700"/>
            <a:ext cx="171450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350" b="1" dirty="0">
                <a:solidFill>
                  <a:srgbClr val="04AFEE"/>
                </a:solidFill>
                <a:latin typeface="Helvetica Neue Condensed" panose="02000503000000020004" pitchFamily="2" charset="0"/>
                <a:ea typeface="Helvetica Neue Condensed" panose="02000503000000020004" pitchFamily="2" charset="0"/>
                <a:cs typeface="Helvetica Neue Condensed" panose="02000503000000020004" pitchFamily="2" charset="0"/>
              </a:rPr>
              <a:t>1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CFBD4BB7-EBDD-1C4F-9AC7-06922AE8EA57}"/>
              </a:ext>
            </a:extLst>
          </p:cNvPr>
          <p:cNvSpPr txBox="1"/>
          <p:nvPr/>
        </p:nvSpPr>
        <p:spPr>
          <a:xfrm>
            <a:off x="7839076" y="1031081"/>
            <a:ext cx="171450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350" b="1" dirty="0">
                <a:solidFill>
                  <a:srgbClr val="04AFEE"/>
                </a:solidFill>
                <a:latin typeface="Helvetica Neue Condensed" panose="02000503000000020004" pitchFamily="2" charset="0"/>
                <a:ea typeface="Helvetica Neue Condensed" panose="02000503000000020004" pitchFamily="2" charset="0"/>
                <a:cs typeface="Helvetica Neue Condensed" panose="02000503000000020004" pitchFamily="2" charset="0"/>
              </a:rPr>
              <a:t>2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CAE6CECB-4EA4-934E-A1FC-6DFEA3509800}"/>
              </a:ext>
            </a:extLst>
          </p:cNvPr>
          <p:cNvSpPr txBox="1"/>
          <p:nvPr/>
        </p:nvSpPr>
        <p:spPr>
          <a:xfrm>
            <a:off x="8165307" y="1042987"/>
            <a:ext cx="171450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350" b="1" dirty="0">
                <a:solidFill>
                  <a:srgbClr val="04AFEE"/>
                </a:solidFill>
                <a:latin typeface="Helvetica Neue Condensed" panose="02000503000000020004" pitchFamily="2" charset="0"/>
                <a:ea typeface="Helvetica Neue Condensed" panose="02000503000000020004" pitchFamily="2" charset="0"/>
                <a:cs typeface="Helvetica Neue Condensed" panose="02000503000000020004" pitchFamily="2" charset="0"/>
              </a:rPr>
              <a:t>3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8C280141-3DA1-8843-AFA8-B136BE1C6B35}"/>
              </a:ext>
            </a:extLst>
          </p:cNvPr>
          <p:cNvSpPr txBox="1"/>
          <p:nvPr/>
        </p:nvSpPr>
        <p:spPr>
          <a:xfrm>
            <a:off x="8493921" y="1035070"/>
            <a:ext cx="171450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350" b="1" dirty="0">
                <a:solidFill>
                  <a:srgbClr val="04AFEE"/>
                </a:solidFill>
                <a:latin typeface="Helvetica Neue Condensed" panose="02000503000000020004" pitchFamily="2" charset="0"/>
                <a:ea typeface="Helvetica Neue Condensed" panose="02000503000000020004" pitchFamily="2" charset="0"/>
                <a:cs typeface="Helvetica Neue Condensed" panose="02000503000000020004" pitchFamily="2" charset="0"/>
              </a:rPr>
              <a:t>4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452A1F38-34B0-E14D-8242-66461F1B8402}"/>
              </a:ext>
            </a:extLst>
          </p:cNvPr>
          <p:cNvSpPr txBox="1"/>
          <p:nvPr/>
        </p:nvSpPr>
        <p:spPr>
          <a:xfrm>
            <a:off x="8832057" y="1040606"/>
            <a:ext cx="171450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350" b="1" dirty="0">
                <a:solidFill>
                  <a:srgbClr val="04AFEE"/>
                </a:solidFill>
                <a:latin typeface="Helvetica Neue Condensed" panose="02000503000000020004" pitchFamily="2" charset="0"/>
                <a:ea typeface="Helvetica Neue Condensed" panose="02000503000000020004" pitchFamily="2" charset="0"/>
                <a:cs typeface="Helvetica Neue Condensed" panose="02000503000000020004" pitchFamily="2" charset="0"/>
              </a:rPr>
              <a:t>5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247C5916-4696-D448-8136-E09FAE05855B}"/>
              </a:ext>
            </a:extLst>
          </p:cNvPr>
          <p:cNvSpPr/>
          <p:nvPr/>
        </p:nvSpPr>
        <p:spPr>
          <a:xfrm>
            <a:off x="-1731" y="1628775"/>
            <a:ext cx="1709738" cy="1515666"/>
          </a:xfrm>
          <a:prstGeom prst="rect">
            <a:avLst/>
          </a:prstGeom>
          <a:solidFill>
            <a:srgbClr val="ABE1F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B5E8ABFA-BF09-C54D-9F84-88F724E432BE}"/>
              </a:ext>
            </a:extLst>
          </p:cNvPr>
          <p:cNvSpPr/>
          <p:nvPr/>
        </p:nvSpPr>
        <p:spPr>
          <a:xfrm>
            <a:off x="1871662" y="1628775"/>
            <a:ext cx="1709738" cy="1515666"/>
          </a:xfrm>
          <a:prstGeom prst="rect">
            <a:avLst/>
          </a:prstGeom>
          <a:solidFill>
            <a:srgbClr val="ABE1F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552FD007-2F2E-914D-96DF-FEBD7A7894C5}"/>
              </a:ext>
            </a:extLst>
          </p:cNvPr>
          <p:cNvSpPr/>
          <p:nvPr/>
        </p:nvSpPr>
        <p:spPr>
          <a:xfrm>
            <a:off x="3729037" y="1631156"/>
            <a:ext cx="1709738" cy="1515666"/>
          </a:xfrm>
          <a:prstGeom prst="rect">
            <a:avLst/>
          </a:prstGeom>
          <a:solidFill>
            <a:srgbClr val="ABE1F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09F1FCC3-A63D-8A4D-8900-4A0FF06AB098}"/>
              </a:ext>
            </a:extLst>
          </p:cNvPr>
          <p:cNvSpPr/>
          <p:nvPr/>
        </p:nvSpPr>
        <p:spPr>
          <a:xfrm>
            <a:off x="5565632" y="1629464"/>
            <a:ext cx="1709738" cy="1515666"/>
          </a:xfrm>
          <a:prstGeom prst="rect">
            <a:avLst/>
          </a:prstGeom>
          <a:solidFill>
            <a:srgbClr val="ABE1F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6DF423E5-6AC2-A546-8431-A5595A3740A9}"/>
              </a:ext>
            </a:extLst>
          </p:cNvPr>
          <p:cNvSpPr/>
          <p:nvPr/>
        </p:nvSpPr>
        <p:spPr>
          <a:xfrm>
            <a:off x="7439025" y="1624013"/>
            <a:ext cx="1709738" cy="1515666"/>
          </a:xfrm>
          <a:prstGeom prst="rect">
            <a:avLst/>
          </a:prstGeom>
          <a:solidFill>
            <a:srgbClr val="ABE1F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6DEE9DBB-FA8B-AB4D-ACE5-5445D4E94AC0}"/>
              </a:ext>
            </a:extLst>
          </p:cNvPr>
          <p:cNvSpPr txBox="1"/>
          <p:nvPr/>
        </p:nvSpPr>
        <p:spPr>
          <a:xfrm>
            <a:off x="1798633" y="3212975"/>
            <a:ext cx="176160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b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ENGAGE ALL STUDENTS IN EXPLAINING REHEARSAL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11E82F7C-CD6A-9F47-9196-DE8C814DD9C3}"/>
              </a:ext>
            </a:extLst>
          </p:cNvPr>
          <p:cNvSpPr txBox="1"/>
          <p:nvPr/>
        </p:nvSpPr>
        <p:spPr>
          <a:xfrm>
            <a:off x="13429" y="3212975"/>
            <a:ext cx="16885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b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MODEL HIGH QUALITY EXPLANATIONS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4EAE5176-82B1-CB4B-8DA4-4C0AB74DA83A}"/>
              </a:ext>
            </a:extLst>
          </p:cNvPr>
          <p:cNvSpPr txBox="1"/>
          <p:nvPr/>
        </p:nvSpPr>
        <p:spPr>
          <a:xfrm>
            <a:off x="3656941" y="3212976"/>
            <a:ext cx="17818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b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SAMPLE WITH COLD CALLING 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2B932A86-F074-164B-9EAB-39AF77315BB3}"/>
              </a:ext>
            </a:extLst>
          </p:cNvPr>
          <p:cNvSpPr txBox="1"/>
          <p:nvPr/>
        </p:nvSpPr>
        <p:spPr>
          <a:xfrm>
            <a:off x="5490102" y="3212975"/>
            <a:ext cx="17744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b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PROVIDE OR GENERATE FEEBACK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476B554E-F35C-134C-AEBF-141622351071}"/>
              </a:ext>
            </a:extLst>
          </p:cNvPr>
          <p:cNvSpPr txBox="1"/>
          <p:nvPr/>
        </p:nvSpPr>
        <p:spPr>
          <a:xfrm>
            <a:off x="7359656" y="3205960"/>
            <a:ext cx="17744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b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REPEAT FEEDBACK &amp; IMPROVEMENT CYCLES</a:t>
            </a:r>
          </a:p>
        </p:txBody>
      </p: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2EB652CF-CC93-9B49-B342-B79BD90C752A}"/>
              </a:ext>
            </a:extLst>
          </p:cNvPr>
          <p:cNvCxnSpPr/>
          <p:nvPr/>
        </p:nvCxnSpPr>
        <p:spPr>
          <a:xfrm>
            <a:off x="-1730" y="3927872"/>
            <a:ext cx="9150493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1" name="TextBox 30">
            <a:extLst>
              <a:ext uri="{FF2B5EF4-FFF2-40B4-BE49-F238E27FC236}">
                <a16:creationId xmlns:a16="http://schemas.microsoft.com/office/drawing/2014/main" id="{3F6BAD93-1294-774F-BD1F-A31E5946D473}"/>
              </a:ext>
            </a:extLst>
          </p:cNvPr>
          <p:cNvSpPr txBox="1"/>
          <p:nvPr/>
        </p:nvSpPr>
        <p:spPr>
          <a:xfrm>
            <a:off x="1636615" y="4072723"/>
            <a:ext cx="7471889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69069" indent="-169069">
              <a:buClr>
                <a:srgbClr val="32C5F4"/>
              </a:buClr>
              <a:buSzPct val="150000"/>
              <a:buFont typeface="Wingdings" pitchFamily="2" charset="2"/>
              <a:buChar char="§"/>
            </a:pPr>
            <a:r>
              <a:rPr lang="en-US" sz="15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A powerful way for a student to develop their understanding of a concept, is to formulate and communicate a coherent extended explanation. </a:t>
            </a:r>
          </a:p>
          <a:p>
            <a:pPr marL="169069" indent="-169069">
              <a:buClr>
                <a:srgbClr val="32C5F4"/>
              </a:buClr>
              <a:buSzPct val="150000"/>
              <a:buFont typeface="Wingdings" pitchFamily="2" charset="2"/>
              <a:buChar char="§"/>
            </a:pPr>
            <a:r>
              <a:rPr lang="en-US" sz="15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Doing this from memory requires them to have developed a secure schema for the key ideas and the capacity to sequence the ideas in a way that makes sense. </a:t>
            </a:r>
          </a:p>
          <a:p>
            <a:pPr marL="169069" indent="-169069">
              <a:buClr>
                <a:srgbClr val="32C5F4"/>
              </a:buClr>
              <a:buSzPct val="150000"/>
              <a:buFont typeface="Wingdings" pitchFamily="2" charset="2"/>
              <a:buChar char="§"/>
            </a:pPr>
            <a:r>
              <a:rPr lang="en-US" sz="15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Students will need practice – the opportunity to repeat the process, with feedback cycles built in, to strengthen the depth and fluency of their explanations.</a:t>
            </a:r>
          </a:p>
        </p:txBody>
      </p:sp>
      <p:pic>
        <p:nvPicPr>
          <p:cNvPr id="10" name="Graphic 9">
            <a:extLst>
              <a:ext uri="{FF2B5EF4-FFF2-40B4-BE49-F238E27FC236}">
                <a16:creationId xmlns:a16="http://schemas.microsoft.com/office/drawing/2014/main" id="{DC9BF9A0-362F-6A43-9A14-0388530144A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2111384" y="1737463"/>
            <a:ext cx="1406978" cy="1406978"/>
          </a:xfrm>
          <a:prstGeom prst="rect">
            <a:avLst/>
          </a:prstGeom>
        </p:spPr>
      </p:pic>
      <p:pic>
        <p:nvPicPr>
          <p:cNvPr id="29" name="Graphic 28">
            <a:extLst>
              <a:ext uri="{FF2B5EF4-FFF2-40B4-BE49-F238E27FC236}">
                <a16:creationId xmlns:a16="http://schemas.microsoft.com/office/drawing/2014/main" id="{1CB62391-A95E-F346-A8AE-E71887A012B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85867" y="1696185"/>
            <a:ext cx="1215989" cy="1448257"/>
          </a:xfrm>
          <a:prstGeom prst="rect">
            <a:avLst/>
          </a:prstGeom>
        </p:spPr>
      </p:pic>
      <p:pic>
        <p:nvPicPr>
          <p:cNvPr id="36" name="Graphic 35">
            <a:extLst>
              <a:ext uri="{FF2B5EF4-FFF2-40B4-BE49-F238E27FC236}">
                <a16:creationId xmlns:a16="http://schemas.microsoft.com/office/drawing/2014/main" id="{504AC089-E948-3740-8566-44D03FDD7A7D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3935024" y="1784299"/>
            <a:ext cx="1273952" cy="1273952"/>
          </a:xfrm>
          <a:prstGeom prst="rect">
            <a:avLst/>
          </a:prstGeom>
        </p:spPr>
      </p:pic>
      <p:pic>
        <p:nvPicPr>
          <p:cNvPr id="38" name="Graphic 37">
            <a:extLst>
              <a:ext uri="{FF2B5EF4-FFF2-40B4-BE49-F238E27FC236}">
                <a16:creationId xmlns:a16="http://schemas.microsoft.com/office/drawing/2014/main" id="{7231F980-1713-9441-AE84-57337F973059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5908582" y="1761111"/>
            <a:ext cx="1076871" cy="1297140"/>
          </a:xfrm>
          <a:prstGeom prst="rect">
            <a:avLst/>
          </a:prstGeom>
        </p:spPr>
      </p:pic>
      <p:pic>
        <p:nvPicPr>
          <p:cNvPr id="40" name="Graphic 39">
            <a:extLst>
              <a:ext uri="{FF2B5EF4-FFF2-40B4-BE49-F238E27FC236}">
                <a16:creationId xmlns:a16="http://schemas.microsoft.com/office/drawing/2014/main" id="{E7F60210-B54E-754D-B2C0-0A8AD532641E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7663906" y="1761111"/>
            <a:ext cx="1305575" cy="1264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13144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8498BC-2FF3-C346-88A6-36A3212BF6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4711" y="24823"/>
            <a:ext cx="8013625" cy="1143000"/>
          </a:xfrm>
        </p:spPr>
        <p:txBody>
          <a:bodyPr>
            <a:normAutofit/>
          </a:bodyPr>
          <a:lstStyle/>
          <a:p>
            <a:pPr algn="l"/>
            <a:r>
              <a:rPr lang="en-US" dirty="0"/>
              <a:t> Why does it rain?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D157608-B3C7-DE42-A63A-A5F0C15111E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43660" y="1167823"/>
            <a:ext cx="2500340" cy="4784725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b="1" dirty="0"/>
              <a:t>Key Words</a:t>
            </a:r>
          </a:p>
          <a:p>
            <a:pPr marL="0" indent="0">
              <a:buNone/>
            </a:pPr>
            <a:r>
              <a:rPr lang="en-US" dirty="0"/>
              <a:t>Evaporation</a:t>
            </a:r>
          </a:p>
          <a:p>
            <a:pPr marL="0" indent="0">
              <a:buNone/>
            </a:pPr>
            <a:r>
              <a:rPr lang="en-US" dirty="0"/>
              <a:t>Convection</a:t>
            </a:r>
          </a:p>
          <a:p>
            <a:pPr marL="0" indent="0">
              <a:buNone/>
            </a:pPr>
            <a:r>
              <a:rPr lang="en-US" dirty="0"/>
              <a:t>Condensation</a:t>
            </a:r>
          </a:p>
          <a:p>
            <a:pPr marL="0" indent="0">
              <a:buNone/>
            </a:pPr>
            <a:r>
              <a:rPr lang="en-US" dirty="0"/>
              <a:t>Precipitation</a:t>
            </a:r>
          </a:p>
          <a:p>
            <a:pPr marL="0" indent="0">
              <a:buNone/>
            </a:pPr>
            <a:r>
              <a:rPr lang="en-US" dirty="0"/>
              <a:t>Energy</a:t>
            </a:r>
          </a:p>
          <a:p>
            <a:pPr marL="0" indent="0">
              <a:buNone/>
            </a:pPr>
            <a:r>
              <a:rPr lang="en-US" dirty="0"/>
              <a:t>Warm/Cool</a:t>
            </a:r>
          </a:p>
          <a:p>
            <a:pPr marL="0" indent="0">
              <a:buNone/>
            </a:pPr>
            <a:r>
              <a:rPr lang="en-US" dirty="0"/>
              <a:t>Flow</a:t>
            </a:r>
          </a:p>
          <a:p>
            <a:pPr marL="0" indent="0">
              <a:buNone/>
            </a:pPr>
            <a:r>
              <a:rPr lang="en-US" dirty="0" err="1"/>
              <a:t>Vapour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Fall/rise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E58DA3A-150A-1C4C-8ECB-9C11F6172FE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3830" y="1274186"/>
            <a:ext cx="6096000" cy="457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07840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Chart, line chart&#10;&#10;Description automatically generated">
            <a:extLst>
              <a:ext uri="{FF2B5EF4-FFF2-40B4-BE49-F238E27FC236}">
                <a16:creationId xmlns:a16="http://schemas.microsoft.com/office/drawing/2014/main" id="{65866E36-9B69-1745-8FDB-A56BEA4B5F5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87194" y="486663"/>
            <a:ext cx="3766777" cy="2698316"/>
          </a:xfrm>
        </p:spPr>
      </p:pic>
      <p:pic>
        <p:nvPicPr>
          <p:cNvPr id="7" name="Picture 6" descr="Diagram&#10;&#10;Description automatically generated">
            <a:extLst>
              <a:ext uri="{FF2B5EF4-FFF2-40B4-BE49-F238E27FC236}">
                <a16:creationId xmlns:a16="http://schemas.microsoft.com/office/drawing/2014/main" id="{53F8588C-E6CD-8142-8A45-88CC9149C0D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9527" y="3429000"/>
            <a:ext cx="3714445" cy="2539171"/>
          </a:xfrm>
          <a:prstGeom prst="rect">
            <a:avLst/>
          </a:prstGeom>
        </p:spPr>
      </p:pic>
      <p:pic>
        <p:nvPicPr>
          <p:cNvPr id="9" name="Picture 8" descr="Diagram&#10;&#10;Description automatically generated">
            <a:extLst>
              <a:ext uri="{FF2B5EF4-FFF2-40B4-BE49-F238E27FC236}">
                <a16:creationId xmlns:a16="http://schemas.microsoft.com/office/drawing/2014/main" id="{876C774F-4687-F845-9C26-F0577A0940B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90029" y="336257"/>
            <a:ext cx="4111558" cy="3433151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DAFCD84E-6183-994C-AF3A-D172C0BC808B}"/>
              </a:ext>
            </a:extLst>
          </p:cNvPr>
          <p:cNvSpPr txBox="1"/>
          <p:nvPr/>
        </p:nvSpPr>
        <p:spPr>
          <a:xfrm>
            <a:off x="4850831" y="4245429"/>
            <a:ext cx="398995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What’s the link between the greenhouse effect and global warming? </a:t>
            </a:r>
          </a:p>
        </p:txBody>
      </p:sp>
    </p:spTree>
    <p:extLst>
      <p:ext uri="{BB962C8B-B14F-4D97-AF65-F5344CB8AC3E}">
        <p14:creationId xmlns:p14="http://schemas.microsoft.com/office/powerpoint/2010/main" val="1395694469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B8D15D2D-80C6-A14A-9027-F5484A39F719}"/>
              </a:ext>
            </a:extLst>
          </p:cNvPr>
          <p:cNvSpPr/>
          <p:nvPr/>
        </p:nvSpPr>
        <p:spPr>
          <a:xfrm>
            <a:off x="0" y="857250"/>
            <a:ext cx="9144000" cy="573181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endParaRPr lang="en-US" sz="135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23D96D35-E06E-F54A-A490-7E9A16FCB366}"/>
              </a:ext>
            </a:extLst>
          </p:cNvPr>
          <p:cNvSpPr/>
          <p:nvPr/>
        </p:nvSpPr>
        <p:spPr>
          <a:xfrm>
            <a:off x="428625" y="924415"/>
            <a:ext cx="323850" cy="108347"/>
          </a:xfrm>
          <a:prstGeom prst="rect">
            <a:avLst/>
          </a:prstGeom>
          <a:solidFill>
            <a:srgbClr val="FCD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endParaRPr lang="en-US" sz="135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19DEFB0-2810-234A-91C4-282E61C786A8}"/>
              </a:ext>
            </a:extLst>
          </p:cNvPr>
          <p:cNvSpPr txBox="1"/>
          <p:nvPr/>
        </p:nvSpPr>
        <p:spPr>
          <a:xfrm>
            <a:off x="345282" y="1023237"/>
            <a:ext cx="5707649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800">
              <a:defRPr/>
            </a:pPr>
            <a:r>
              <a:rPr lang="en-US" sz="2100" b="1" dirty="0">
                <a:solidFill>
                  <a:prstClr val="white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CONCRETE EXAMPLES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D025AB74-F247-354B-AA9D-D0A0D24A1C82}"/>
              </a:ext>
            </a:extLst>
          </p:cNvPr>
          <p:cNvCxnSpPr>
            <a:stCxn id="5" idx="6"/>
            <a:endCxn id="11" idx="2"/>
          </p:cNvCxnSpPr>
          <p:nvPr/>
        </p:nvCxnSpPr>
        <p:spPr>
          <a:xfrm>
            <a:off x="7599955" y="1173957"/>
            <a:ext cx="1100138" cy="2381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" name="Oval 4">
            <a:extLst>
              <a:ext uri="{FF2B5EF4-FFF2-40B4-BE49-F238E27FC236}">
                <a16:creationId xmlns:a16="http://schemas.microsoft.com/office/drawing/2014/main" id="{73911A0A-874A-C840-84F5-6FCCD659E907}"/>
              </a:ext>
            </a:extLst>
          </p:cNvPr>
          <p:cNvSpPr/>
          <p:nvPr/>
        </p:nvSpPr>
        <p:spPr>
          <a:xfrm>
            <a:off x="7357067" y="1052512"/>
            <a:ext cx="242888" cy="242888"/>
          </a:xfrm>
          <a:prstGeom prst="ellipse">
            <a:avLst/>
          </a:prstGeom>
          <a:solidFill>
            <a:schemeClr val="bg1">
              <a:lumMod val="50000"/>
            </a:schemeClr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endParaRPr lang="en-US" sz="135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0CADD153-0EC0-6740-BCB5-86CF9869068C}"/>
              </a:ext>
            </a:extLst>
          </p:cNvPr>
          <p:cNvSpPr/>
          <p:nvPr/>
        </p:nvSpPr>
        <p:spPr>
          <a:xfrm>
            <a:off x="7697586" y="1052512"/>
            <a:ext cx="242888" cy="242888"/>
          </a:xfrm>
          <a:prstGeom prst="ellipse">
            <a:avLst/>
          </a:prstGeom>
          <a:solidFill>
            <a:schemeClr val="bg1">
              <a:lumMod val="50000"/>
            </a:schemeClr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endParaRPr lang="en-US" sz="135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3B8B927A-2027-8C4E-A460-AA2BF3295DB0}"/>
              </a:ext>
            </a:extLst>
          </p:cNvPr>
          <p:cNvSpPr/>
          <p:nvPr/>
        </p:nvSpPr>
        <p:spPr>
          <a:xfrm>
            <a:off x="8033342" y="1054894"/>
            <a:ext cx="242888" cy="242888"/>
          </a:xfrm>
          <a:prstGeom prst="ellipse">
            <a:avLst/>
          </a:prstGeom>
          <a:solidFill>
            <a:schemeClr val="bg1">
              <a:lumMod val="50000"/>
            </a:schemeClr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endParaRPr lang="en-US" sz="135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D0AEAABE-430C-C64B-ACE9-696CB88DCF92}"/>
              </a:ext>
            </a:extLst>
          </p:cNvPr>
          <p:cNvSpPr/>
          <p:nvPr/>
        </p:nvSpPr>
        <p:spPr>
          <a:xfrm>
            <a:off x="8366717" y="1045369"/>
            <a:ext cx="242888" cy="242888"/>
          </a:xfrm>
          <a:prstGeom prst="ellipse">
            <a:avLst/>
          </a:prstGeom>
          <a:solidFill>
            <a:schemeClr val="bg1">
              <a:lumMod val="50000"/>
            </a:schemeClr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endParaRPr lang="en-US" sz="135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536E94A7-BB00-C548-9DD5-684D0438D88F}"/>
              </a:ext>
            </a:extLst>
          </p:cNvPr>
          <p:cNvSpPr/>
          <p:nvPr/>
        </p:nvSpPr>
        <p:spPr>
          <a:xfrm>
            <a:off x="8700092" y="1054894"/>
            <a:ext cx="242888" cy="242888"/>
          </a:xfrm>
          <a:prstGeom prst="ellipse">
            <a:avLst/>
          </a:prstGeom>
          <a:solidFill>
            <a:schemeClr val="bg1">
              <a:lumMod val="50000"/>
            </a:schemeClr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endParaRPr lang="en-US" sz="135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534A6B7-CF68-9B49-94DB-0E530D6C3EF1}"/>
              </a:ext>
            </a:extLst>
          </p:cNvPr>
          <p:cNvSpPr txBox="1"/>
          <p:nvPr/>
        </p:nvSpPr>
        <p:spPr>
          <a:xfrm>
            <a:off x="7392786" y="1028700"/>
            <a:ext cx="171450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85800">
              <a:defRPr/>
            </a:pPr>
            <a:r>
              <a:rPr lang="en-US" sz="1350" dirty="0">
                <a:solidFill>
                  <a:prstClr val="white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1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CFBD4BB7-EBDD-1C4F-9AC7-06922AE8EA57}"/>
              </a:ext>
            </a:extLst>
          </p:cNvPr>
          <p:cNvSpPr txBox="1"/>
          <p:nvPr/>
        </p:nvSpPr>
        <p:spPr>
          <a:xfrm>
            <a:off x="7738067" y="1031081"/>
            <a:ext cx="171450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85800">
              <a:defRPr/>
            </a:pPr>
            <a:r>
              <a:rPr lang="en-US" sz="1350" dirty="0">
                <a:solidFill>
                  <a:prstClr val="white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2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CAE6CECB-4EA4-934E-A1FC-6DFEA3509800}"/>
              </a:ext>
            </a:extLst>
          </p:cNvPr>
          <p:cNvSpPr txBox="1"/>
          <p:nvPr/>
        </p:nvSpPr>
        <p:spPr>
          <a:xfrm>
            <a:off x="8064299" y="1042987"/>
            <a:ext cx="171450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85800">
              <a:defRPr/>
            </a:pPr>
            <a:r>
              <a:rPr lang="en-US" sz="1350" dirty="0">
                <a:solidFill>
                  <a:prstClr val="white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3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8C280141-3DA1-8843-AFA8-B136BE1C6B35}"/>
              </a:ext>
            </a:extLst>
          </p:cNvPr>
          <p:cNvSpPr txBox="1"/>
          <p:nvPr/>
        </p:nvSpPr>
        <p:spPr>
          <a:xfrm>
            <a:off x="8392913" y="1035070"/>
            <a:ext cx="171450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85800">
              <a:defRPr/>
            </a:pPr>
            <a:r>
              <a:rPr lang="en-US" sz="1350" dirty="0">
                <a:solidFill>
                  <a:prstClr val="white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4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452A1F38-34B0-E14D-8242-66461F1B8402}"/>
              </a:ext>
            </a:extLst>
          </p:cNvPr>
          <p:cNvSpPr txBox="1"/>
          <p:nvPr/>
        </p:nvSpPr>
        <p:spPr>
          <a:xfrm>
            <a:off x="8731049" y="1040606"/>
            <a:ext cx="171450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85800">
              <a:defRPr/>
            </a:pPr>
            <a:r>
              <a:rPr lang="en-US" sz="1350" dirty="0">
                <a:solidFill>
                  <a:prstClr val="white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5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247C5916-4696-D448-8136-E09FAE05855B}"/>
              </a:ext>
            </a:extLst>
          </p:cNvPr>
          <p:cNvSpPr/>
          <p:nvPr/>
        </p:nvSpPr>
        <p:spPr>
          <a:xfrm>
            <a:off x="-7808" y="1628775"/>
            <a:ext cx="1744930" cy="1515666"/>
          </a:xfrm>
          <a:prstGeom prst="rect">
            <a:avLst/>
          </a:prstGeom>
          <a:solidFill>
            <a:srgbClr val="FCD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endParaRPr lang="en-US" sz="1350" dirty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B5E8ABFA-BF09-C54D-9F84-88F724E432BE}"/>
              </a:ext>
            </a:extLst>
          </p:cNvPr>
          <p:cNvSpPr/>
          <p:nvPr/>
        </p:nvSpPr>
        <p:spPr>
          <a:xfrm>
            <a:off x="1871662" y="1628775"/>
            <a:ext cx="1709738" cy="1515666"/>
          </a:xfrm>
          <a:prstGeom prst="rect">
            <a:avLst/>
          </a:prstGeom>
          <a:solidFill>
            <a:srgbClr val="FCD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endParaRPr lang="en-US" sz="135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552FD007-2F2E-914D-96DF-FEBD7A7894C5}"/>
              </a:ext>
            </a:extLst>
          </p:cNvPr>
          <p:cNvSpPr/>
          <p:nvPr/>
        </p:nvSpPr>
        <p:spPr>
          <a:xfrm>
            <a:off x="3729037" y="1631156"/>
            <a:ext cx="1709738" cy="1515666"/>
          </a:xfrm>
          <a:prstGeom prst="rect">
            <a:avLst/>
          </a:prstGeom>
          <a:solidFill>
            <a:srgbClr val="FCD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endParaRPr lang="en-US" sz="135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09F1FCC3-A63D-8A4D-8900-4A0FF06AB098}"/>
              </a:ext>
            </a:extLst>
          </p:cNvPr>
          <p:cNvSpPr/>
          <p:nvPr/>
        </p:nvSpPr>
        <p:spPr>
          <a:xfrm>
            <a:off x="5565632" y="1629464"/>
            <a:ext cx="1709738" cy="1515666"/>
          </a:xfrm>
          <a:prstGeom prst="rect">
            <a:avLst/>
          </a:prstGeom>
          <a:solidFill>
            <a:srgbClr val="FCD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endParaRPr lang="en-US" sz="135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6DF423E5-6AC2-A546-8431-A5595A3740A9}"/>
              </a:ext>
            </a:extLst>
          </p:cNvPr>
          <p:cNvSpPr/>
          <p:nvPr/>
        </p:nvSpPr>
        <p:spPr>
          <a:xfrm>
            <a:off x="7439025" y="1624013"/>
            <a:ext cx="1709738" cy="1515666"/>
          </a:xfrm>
          <a:prstGeom prst="rect">
            <a:avLst/>
          </a:prstGeom>
          <a:solidFill>
            <a:srgbClr val="FCD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endParaRPr lang="en-US" sz="135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6DEE9DBB-FA8B-AB4D-ACE5-5445D4E94AC0}"/>
              </a:ext>
            </a:extLst>
          </p:cNvPr>
          <p:cNvSpPr txBox="1"/>
          <p:nvPr/>
        </p:nvSpPr>
        <p:spPr>
          <a:xfrm>
            <a:off x="1798633" y="3212975"/>
            <a:ext cx="1806981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800">
              <a:defRPr/>
            </a:pPr>
            <a:r>
              <a:rPr lang="en-US" sz="900" b="1" dirty="0">
                <a:solidFill>
                  <a:prstClr val="black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HIGHLIGHT A RANGE OF USEFUL CONCRETE EXAMPLES TO LEARN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11E82F7C-CD6A-9F47-9196-DE8C814DD9C3}"/>
              </a:ext>
            </a:extLst>
          </p:cNvPr>
          <p:cNvSpPr txBox="1"/>
          <p:nvPr/>
        </p:nvSpPr>
        <p:spPr>
          <a:xfrm>
            <a:off x="13429" y="3212975"/>
            <a:ext cx="1688501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800">
              <a:defRPr/>
            </a:pPr>
            <a:r>
              <a:rPr lang="en-US" sz="900" b="1" dirty="0">
                <a:solidFill>
                  <a:prstClr val="black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MAKE ABSTRACT–CONCRETE CONNECTIONS EXPLICIT</a:t>
            </a:r>
            <a:endParaRPr lang="en-US" sz="900" b="1" i="1" dirty="0">
              <a:solidFill>
                <a:prstClr val="black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4EAE5176-82B1-CB4B-8DA4-4C0AB74DA83A}"/>
              </a:ext>
            </a:extLst>
          </p:cNvPr>
          <p:cNvSpPr txBox="1"/>
          <p:nvPr/>
        </p:nvSpPr>
        <p:spPr>
          <a:xfrm>
            <a:off x="3656941" y="3212976"/>
            <a:ext cx="1781834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800">
              <a:defRPr/>
            </a:pPr>
            <a:r>
              <a:rPr lang="en-US" sz="900" b="1" dirty="0">
                <a:solidFill>
                  <a:prstClr val="black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QUIZ ON CONCRETE EXAMPLES FOR A GIVEN ABSTRACT IDEA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2B932A86-F074-164B-9EAB-39AF77315BB3}"/>
              </a:ext>
            </a:extLst>
          </p:cNvPr>
          <p:cNvSpPr txBox="1"/>
          <p:nvPr/>
        </p:nvSpPr>
        <p:spPr>
          <a:xfrm>
            <a:off x="5490102" y="3212975"/>
            <a:ext cx="1774431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800">
              <a:defRPr/>
            </a:pPr>
            <a:r>
              <a:rPr lang="en-US" sz="900" b="1" dirty="0">
                <a:solidFill>
                  <a:prstClr val="black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QUIZ ON ABSTRACT IDEAS FOR GIVEN CONCRETE EXAMPLES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476B554E-F35C-134C-AEBF-141622351071}"/>
              </a:ext>
            </a:extLst>
          </p:cNvPr>
          <p:cNvSpPr txBox="1"/>
          <p:nvPr/>
        </p:nvSpPr>
        <p:spPr>
          <a:xfrm>
            <a:off x="7359656" y="3205960"/>
            <a:ext cx="17744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800">
              <a:defRPr/>
            </a:pPr>
            <a:r>
              <a:rPr lang="en-US" sz="900" b="1" dirty="0">
                <a:solidFill>
                  <a:prstClr val="black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EXTEND THE RANGE OF EXAMPLES</a:t>
            </a:r>
          </a:p>
        </p:txBody>
      </p: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2EB652CF-CC93-9B49-B342-B79BD90C752A}"/>
              </a:ext>
            </a:extLst>
          </p:cNvPr>
          <p:cNvCxnSpPr/>
          <p:nvPr/>
        </p:nvCxnSpPr>
        <p:spPr>
          <a:xfrm>
            <a:off x="-1730" y="3927872"/>
            <a:ext cx="9150493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1" name="TextBox 30">
            <a:extLst>
              <a:ext uri="{FF2B5EF4-FFF2-40B4-BE49-F238E27FC236}">
                <a16:creationId xmlns:a16="http://schemas.microsoft.com/office/drawing/2014/main" id="{3F6BAD93-1294-774F-BD1F-A31E5946D473}"/>
              </a:ext>
            </a:extLst>
          </p:cNvPr>
          <p:cNvSpPr txBox="1"/>
          <p:nvPr/>
        </p:nvSpPr>
        <p:spPr>
          <a:xfrm>
            <a:off x="1644931" y="4084640"/>
            <a:ext cx="7471889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69069" indent="-169069" defTabSz="685800">
              <a:buClr>
                <a:srgbClr val="FCDF00"/>
              </a:buClr>
              <a:buSzPct val="150000"/>
              <a:buFont typeface="Wingdings" pitchFamily="2" charset="2"/>
              <a:buChar char="§"/>
              <a:defRPr/>
            </a:pPr>
            <a:r>
              <a:rPr lang="en-US" sz="1500" dirty="0">
                <a:solidFill>
                  <a:prstClr val="black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An important step in forming detailed schema is students’ capacity to link a set of specific concrete examples to some general rules or abstract ideas. 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A7E02AFE-F568-E542-920A-B150E2732BCB}"/>
              </a:ext>
            </a:extLst>
          </p:cNvPr>
          <p:cNvSpPr txBox="1"/>
          <p:nvPr/>
        </p:nvSpPr>
        <p:spPr>
          <a:xfrm>
            <a:off x="1639061" y="4631398"/>
            <a:ext cx="7303919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02406" indent="-202406" defTabSz="685800">
              <a:buClr>
                <a:srgbClr val="FCDF00"/>
              </a:buClr>
              <a:buSzPct val="150000"/>
              <a:buFont typeface="Wingdings" pitchFamily="2" charset="2"/>
              <a:buChar char="§"/>
              <a:defRPr/>
            </a:pPr>
            <a:r>
              <a:rPr lang="en-US" sz="1500" dirty="0">
                <a:solidFill>
                  <a:prstClr val="black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Students should illustrate </a:t>
            </a:r>
            <a:r>
              <a:rPr lang="en-US" sz="1500" dirty="0" err="1">
                <a:solidFill>
                  <a:prstClr val="black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abtract</a:t>
            </a:r>
            <a:r>
              <a:rPr lang="en-US" sz="1500" dirty="0">
                <a:solidFill>
                  <a:prstClr val="black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ideas with specific concrete examples. </a:t>
            </a:r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id="{45A00E9A-775A-F343-93F5-080AE61D2CCF}"/>
              </a:ext>
            </a:extLst>
          </p:cNvPr>
          <p:cNvSpPr txBox="1"/>
          <p:nvPr/>
        </p:nvSpPr>
        <p:spPr>
          <a:xfrm>
            <a:off x="1644931" y="4968530"/>
            <a:ext cx="7360151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02406" indent="-202406" defTabSz="685800">
              <a:buClr>
                <a:srgbClr val="FCDF00"/>
              </a:buClr>
              <a:buSzPct val="150000"/>
              <a:buFont typeface="Wingdings" pitchFamily="2" charset="2"/>
              <a:buChar char="§"/>
              <a:defRPr/>
            </a:pPr>
            <a:r>
              <a:rPr lang="en-US" sz="1500" dirty="0">
                <a:solidFill>
                  <a:prstClr val="black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If material is studied and can be recalled both ways round, students form more secure schema and become more fluent. </a:t>
            </a:r>
          </a:p>
        </p:txBody>
      </p:sp>
      <p:pic>
        <p:nvPicPr>
          <p:cNvPr id="84" name="Picture 83" descr="A screenshot of a cell phone&#10;&#10;Description automatically generated">
            <a:extLst>
              <a:ext uri="{FF2B5EF4-FFF2-40B4-BE49-F238E27FC236}">
                <a16:creationId xmlns:a16="http://schemas.microsoft.com/office/drawing/2014/main" id="{B79EAC4A-C012-0140-9410-52328DD557A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4909" y="4165038"/>
            <a:ext cx="1049326" cy="885083"/>
          </a:xfrm>
          <a:prstGeom prst="rect">
            <a:avLst/>
          </a:prstGeom>
        </p:spPr>
      </p:pic>
      <p:pic>
        <p:nvPicPr>
          <p:cNvPr id="18" name="Picture 17" descr="A close up of a logo&#10;&#10;Description automatically generated">
            <a:extLst>
              <a:ext uri="{FF2B5EF4-FFF2-40B4-BE49-F238E27FC236}">
                <a16:creationId xmlns:a16="http://schemas.microsoft.com/office/drawing/2014/main" id="{94C8C685-10BC-A947-B869-F7C3D06FFB2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7569" y="1747100"/>
            <a:ext cx="1226666" cy="1267130"/>
          </a:xfrm>
          <a:prstGeom prst="rect">
            <a:avLst/>
          </a:prstGeom>
        </p:spPr>
      </p:pic>
      <p:pic>
        <p:nvPicPr>
          <p:cNvPr id="32" name="Picture 31" descr="A close up of a device&#10;&#10;Description automatically generated">
            <a:extLst>
              <a:ext uri="{FF2B5EF4-FFF2-40B4-BE49-F238E27FC236}">
                <a16:creationId xmlns:a16="http://schemas.microsoft.com/office/drawing/2014/main" id="{C9287490-2DFE-0340-AF1E-2FCA70C1842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12498" y="1725612"/>
            <a:ext cx="1292469" cy="1426751"/>
          </a:xfrm>
          <a:prstGeom prst="rect">
            <a:avLst/>
          </a:prstGeom>
        </p:spPr>
      </p:pic>
      <p:pic>
        <p:nvPicPr>
          <p:cNvPr id="36" name="Picture 35" descr="A close up of a sign&#10;&#10;Description automatically generated">
            <a:extLst>
              <a:ext uri="{FF2B5EF4-FFF2-40B4-BE49-F238E27FC236}">
                <a16:creationId xmlns:a16="http://schemas.microsoft.com/office/drawing/2014/main" id="{91B249C9-AD36-0245-B5DC-F47DC4D6600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977274" y="1685560"/>
            <a:ext cx="1295882" cy="1477106"/>
          </a:xfrm>
          <a:prstGeom prst="rect">
            <a:avLst/>
          </a:prstGeom>
        </p:spPr>
      </p:pic>
      <p:pic>
        <p:nvPicPr>
          <p:cNvPr id="40" name="Picture 39" descr="A picture containing plate&#10;&#10;Description automatically generated">
            <a:extLst>
              <a:ext uri="{FF2B5EF4-FFF2-40B4-BE49-F238E27FC236}">
                <a16:creationId xmlns:a16="http://schemas.microsoft.com/office/drawing/2014/main" id="{DC8ADFA4-DDF7-E54A-9FB8-DCCE313D076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855751" y="1783406"/>
            <a:ext cx="1063677" cy="1361049"/>
          </a:xfrm>
          <a:prstGeom prst="rect">
            <a:avLst/>
          </a:prstGeom>
        </p:spPr>
      </p:pic>
      <p:pic>
        <p:nvPicPr>
          <p:cNvPr id="43" name="Picture 42">
            <a:extLst>
              <a:ext uri="{FF2B5EF4-FFF2-40B4-BE49-F238E27FC236}">
                <a16:creationId xmlns:a16="http://schemas.microsoft.com/office/drawing/2014/main" id="{E76CB46E-1E08-684B-8931-86129587B16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738067" y="1763839"/>
            <a:ext cx="1054206" cy="12853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05635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/>
      <p:bldP spid="34" grpId="0"/>
      <p:bldP spid="72" grpId="0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04CF5536-639C-5D4F-B785-ADF8CAAA270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3100" y="397220"/>
            <a:ext cx="7797800" cy="54447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6799601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ABD216C2-6FE7-2F44-85F8-8693D46A774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49866" y="1687909"/>
            <a:ext cx="7844268" cy="3482181"/>
          </a:xfrm>
        </p:spPr>
      </p:pic>
    </p:spTree>
    <p:extLst>
      <p:ext uri="{BB962C8B-B14F-4D97-AF65-F5344CB8AC3E}">
        <p14:creationId xmlns:p14="http://schemas.microsoft.com/office/powerpoint/2010/main" val="4106517630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Graphical user interface, application, website&#10;&#10;Description automatically generated">
            <a:extLst>
              <a:ext uri="{FF2B5EF4-FFF2-40B4-BE49-F238E27FC236}">
                <a16:creationId xmlns:a16="http://schemas.microsoft.com/office/drawing/2014/main" id="{C56DA7CA-49DC-2A47-95A0-F03B4ACB4BC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8714" y="728870"/>
            <a:ext cx="9030581" cy="5075582"/>
          </a:xfrm>
        </p:spPr>
      </p:pic>
    </p:spTree>
    <p:extLst>
      <p:ext uri="{BB962C8B-B14F-4D97-AF65-F5344CB8AC3E}">
        <p14:creationId xmlns:p14="http://schemas.microsoft.com/office/powerpoint/2010/main" val="2831416627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Diagram, shape, polygon&#10;&#10;Description automatically generated">
            <a:extLst>
              <a:ext uri="{FF2B5EF4-FFF2-40B4-BE49-F238E27FC236}">
                <a16:creationId xmlns:a16="http://schemas.microsoft.com/office/drawing/2014/main" id="{1A310A6B-8B07-5B47-83E9-5C5616A59A3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2704" y="0"/>
            <a:ext cx="7801331" cy="5764376"/>
          </a:xfrm>
          <a:prstGeom prst="rect">
            <a:avLst/>
          </a:prstGeom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449AA32D-74E1-9B47-9FA1-7D783E0BAA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4435" y="5425706"/>
            <a:ext cx="8229600" cy="677340"/>
          </a:xfrm>
        </p:spPr>
        <p:txBody>
          <a:bodyPr>
            <a:normAutofit fontScale="90000"/>
          </a:bodyPr>
          <a:lstStyle/>
          <a:p>
            <a:r>
              <a:rPr lang="en-US" dirty="0"/>
              <a:t>Craig Barton.  SSDD</a:t>
            </a:r>
          </a:p>
        </p:txBody>
      </p:sp>
    </p:spTree>
    <p:extLst>
      <p:ext uri="{BB962C8B-B14F-4D97-AF65-F5344CB8AC3E}">
        <p14:creationId xmlns:p14="http://schemas.microsoft.com/office/powerpoint/2010/main" val="3952549993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59CA9F6B-7FE8-394E-A226-B2DC2E139DC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2040" y="1443038"/>
            <a:ext cx="6501609" cy="3657155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9F30469A-977F-994E-93B1-7F31D442C4CF}"/>
              </a:ext>
            </a:extLst>
          </p:cNvPr>
          <p:cNvSpPr txBox="1"/>
          <p:nvPr/>
        </p:nvSpPr>
        <p:spPr>
          <a:xfrm>
            <a:off x="6833002" y="3076437"/>
            <a:ext cx="1895478" cy="1077218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r>
              <a:rPr lang="en-US" sz="3200" dirty="0"/>
              <a:t>Stages of Practice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CA2D469-8F69-6743-805C-C5207617C622}"/>
              </a:ext>
            </a:extLst>
          </p:cNvPr>
          <p:cNvSpPr txBox="1"/>
          <p:nvPr/>
        </p:nvSpPr>
        <p:spPr>
          <a:xfrm>
            <a:off x="6414691" y="1656339"/>
            <a:ext cx="2397916" cy="1067247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r>
              <a:rPr lang="en-US" sz="3200" dirty="0"/>
              <a:t>Reviewing material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9A11F82-0079-FA4A-B545-3CC2F86F2299}"/>
              </a:ext>
            </a:extLst>
          </p:cNvPr>
          <p:cNvSpPr txBox="1"/>
          <p:nvPr/>
        </p:nvSpPr>
        <p:spPr>
          <a:xfrm>
            <a:off x="2604688" y="5245236"/>
            <a:ext cx="4209656" cy="584775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r>
              <a:rPr lang="en-US" sz="3200" dirty="0"/>
              <a:t>Material in small steps. 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E0E447A-1B1E-6B49-975F-E94709ED4D60}"/>
              </a:ext>
            </a:extLst>
          </p:cNvPr>
          <p:cNvSpPr txBox="1"/>
          <p:nvPr/>
        </p:nvSpPr>
        <p:spPr>
          <a:xfrm>
            <a:off x="3486544" y="557648"/>
            <a:ext cx="3877470" cy="584775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r>
              <a:rPr lang="en-US" sz="3200" dirty="0"/>
              <a:t>Modelling; scaffolding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15DB070-D1AF-1E44-B3BD-D75A603567DA}"/>
              </a:ext>
            </a:extLst>
          </p:cNvPr>
          <p:cNvSpPr txBox="1"/>
          <p:nvPr/>
        </p:nvSpPr>
        <p:spPr>
          <a:xfrm>
            <a:off x="240503" y="850035"/>
            <a:ext cx="2574135" cy="1569660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r>
              <a:rPr lang="en-US" sz="3200" dirty="0"/>
              <a:t>Questioning; </a:t>
            </a:r>
          </a:p>
          <a:p>
            <a:r>
              <a:rPr lang="en-US" sz="3200" dirty="0"/>
              <a:t>Checking for understanding </a:t>
            </a:r>
          </a:p>
        </p:txBody>
      </p:sp>
    </p:spTree>
    <p:extLst>
      <p:ext uri="{BB962C8B-B14F-4D97-AF65-F5344CB8AC3E}">
        <p14:creationId xmlns:p14="http://schemas.microsoft.com/office/powerpoint/2010/main" val="2140729774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84F7554-41F8-5746-B746-AAB2032CF29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10582" y="2202817"/>
            <a:ext cx="5843588" cy="3287018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F7D9CA52-9160-054B-8DD1-BF809DBFE0A3}"/>
              </a:ext>
            </a:extLst>
          </p:cNvPr>
          <p:cNvSpPr txBox="1"/>
          <p:nvPr/>
        </p:nvSpPr>
        <p:spPr>
          <a:xfrm>
            <a:off x="569222" y="768000"/>
            <a:ext cx="857477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/>
              <a:t>Checking for understanding.</a:t>
            </a:r>
          </a:p>
          <a:p>
            <a:r>
              <a:rPr lang="en-GB" sz="3600" dirty="0"/>
              <a:t>Is this the strategy of strategies?</a:t>
            </a:r>
            <a:r>
              <a:rPr lang="en-US" b="1" dirty="0">
                <a:solidFill>
                  <a:schemeClr val="bg1"/>
                </a:solidFill>
              </a:rPr>
              <a:t>Speaker</a:t>
            </a:r>
          </a:p>
        </p:txBody>
      </p:sp>
      <p:sp>
        <p:nvSpPr>
          <p:cNvPr id="5" name="Subtitle 2">
            <a:extLst>
              <a:ext uri="{FF2B5EF4-FFF2-40B4-BE49-F238E27FC236}">
                <a16:creationId xmlns:a16="http://schemas.microsoft.com/office/drawing/2014/main" id="{C126D532-8867-1745-B8AC-36169FB6495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09485" y="4102791"/>
            <a:ext cx="2501097" cy="1286305"/>
          </a:xfrm>
        </p:spPr>
        <p:txBody>
          <a:bodyPr>
            <a:normAutofit fontScale="40000" lnSpcReduction="20000"/>
          </a:bodyPr>
          <a:lstStyle/>
          <a:p>
            <a:pPr algn="l"/>
            <a:r>
              <a:rPr lang="en-US" sz="5143" dirty="0"/>
              <a:t>Tom Sherrington </a:t>
            </a:r>
          </a:p>
          <a:p>
            <a:pPr algn="l"/>
            <a:r>
              <a:rPr lang="en-US" sz="5143" dirty="0"/>
              <a:t>@teacherhead</a:t>
            </a:r>
          </a:p>
          <a:p>
            <a:endParaRPr lang="en-US" dirty="0"/>
          </a:p>
          <a:p>
            <a:pPr algn="l"/>
            <a:r>
              <a:rPr lang="en-US" sz="4129" dirty="0" err="1">
                <a:solidFill>
                  <a:schemeClr val="accent3">
                    <a:lumMod val="50000"/>
                  </a:schemeClr>
                </a:solidFill>
              </a:rPr>
              <a:t>teacherhead.com</a:t>
            </a:r>
            <a:r>
              <a:rPr lang="en-US" sz="4129" dirty="0">
                <a:solidFill>
                  <a:schemeClr val="accent3">
                    <a:lumMod val="50000"/>
                  </a:schemeClr>
                </a:solidFill>
              </a:rPr>
              <a:t> </a:t>
            </a:r>
          </a:p>
        </p:txBody>
      </p:sp>
      <p:pic>
        <p:nvPicPr>
          <p:cNvPr id="1026" name="Picture 2" descr="Image">
            <a:extLst>
              <a:ext uri="{FF2B5EF4-FFF2-40B4-BE49-F238E27FC236}">
                <a16:creationId xmlns:a16="http://schemas.microsoft.com/office/drawing/2014/main" id="{80990A7F-E30C-8745-A2AD-87C7EFA987D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9485" y="2215552"/>
            <a:ext cx="1799235" cy="17992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414551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Content Placeholder 8" descr="Application&#10;&#10;Description automatically generated">
            <a:extLst>
              <a:ext uri="{FF2B5EF4-FFF2-40B4-BE49-F238E27FC236}">
                <a16:creationId xmlns:a16="http://schemas.microsoft.com/office/drawing/2014/main" id="{6A336DE2-BC2F-4742-8A52-CA3250DA609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t="23455" r="33516"/>
          <a:stretch/>
        </p:blipFill>
        <p:spPr>
          <a:xfrm>
            <a:off x="153350" y="280433"/>
            <a:ext cx="5701409" cy="3692324"/>
          </a:xfrm>
          <a:noFill/>
        </p:spPr>
      </p:pic>
      <p:pic>
        <p:nvPicPr>
          <p:cNvPr id="3" name="Picture 2" descr="A picture containing diagram&#10;&#10;Description automatically generated">
            <a:extLst>
              <a:ext uri="{FF2B5EF4-FFF2-40B4-BE49-F238E27FC236}">
                <a16:creationId xmlns:a16="http://schemas.microsoft.com/office/drawing/2014/main" id="{1ADB61F7-3E96-FC45-A577-C7CE28E10ED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64211" y="529289"/>
            <a:ext cx="2250856" cy="3194611"/>
          </a:xfrm>
          <a:prstGeom prst="rect">
            <a:avLst/>
          </a:prstGeom>
        </p:spPr>
      </p:pic>
      <p:pic>
        <p:nvPicPr>
          <p:cNvPr id="4" name="Content Placeholder 4">
            <a:extLst>
              <a:ext uri="{FF2B5EF4-FFF2-40B4-BE49-F238E27FC236}">
                <a16:creationId xmlns:a16="http://schemas.microsoft.com/office/drawing/2014/main" id="{7B599415-FD81-ED4C-BA5D-942C425EFB5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76714" y="2511842"/>
            <a:ext cx="2406151" cy="3413048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2C22FFE-EA71-0F49-B2B6-5E63ABC3A6A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84984" y="2511842"/>
            <a:ext cx="2358454" cy="3413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7628442"/>
      </p:ext>
    </p:extLst>
  </p:cSld>
  <p:clrMapOvr>
    <a:masterClrMapping/>
  </p:clrMapOvr>
</p:sld>
</file>

<file path=ppt/theme/theme1.xml><?xml version="1.0" encoding="utf-8"?>
<a:theme xmlns:a="http://schemas.openxmlformats.org/drawingml/2006/main" name="4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3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2525</TotalTime>
  <Words>1517</Words>
  <Application>Microsoft Macintosh PowerPoint</Application>
  <PresentationFormat>On-screen Show (4:3)</PresentationFormat>
  <Paragraphs>230</Paragraphs>
  <Slides>57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57</vt:i4>
      </vt:variant>
    </vt:vector>
  </HeadingPairs>
  <TitlesOfParts>
    <vt:vector size="65" baseType="lpstr">
      <vt:lpstr>Arial</vt:lpstr>
      <vt:lpstr>ArialMT</vt:lpstr>
      <vt:lpstr>Calibri</vt:lpstr>
      <vt:lpstr>Helvetica Neue</vt:lpstr>
      <vt:lpstr>Helvetica Neue Condensed</vt:lpstr>
      <vt:lpstr>Wingdings</vt:lpstr>
      <vt:lpstr>4_Office Theme</vt:lpstr>
      <vt:lpstr>3_Office Theme</vt:lpstr>
      <vt:lpstr>PowerPoint Presentation</vt:lpstr>
      <vt:lpstr>PowerPoint Presentation</vt:lpstr>
      <vt:lpstr>PowerPoint Presentation</vt:lpstr>
      <vt:lpstr>Daniel Willingham: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Rosenshine’s Instructional Functions: Draft. 1982</vt:lpstr>
      <vt:lpstr>Check for understanding</vt:lpstr>
      <vt:lpstr>PowerPoint Presentation</vt:lpstr>
      <vt:lpstr>PowerPoint Presentation</vt:lpstr>
      <vt:lpstr>PowerPoint Presentation</vt:lpstr>
      <vt:lpstr>PowerPoint Presentation</vt:lpstr>
      <vt:lpstr>Is everyone thinking? </vt:lpstr>
      <vt:lpstr>PowerPoint Presentation</vt:lpstr>
      <vt:lpstr>PowerPoint Presentation</vt:lpstr>
      <vt:lpstr>PowerPoint Presentation</vt:lpstr>
      <vt:lpstr>PowerPoint Presentation</vt:lpstr>
      <vt:lpstr>Scaffolds for dialogue</vt:lpstr>
      <vt:lpstr>PowerPoint Presentation</vt:lpstr>
      <vt:lpstr>Why does the sun rise in the East? </vt:lpstr>
      <vt:lpstr>Success Criteria: </vt:lpstr>
      <vt:lpstr>PowerPoint Presentation</vt:lpstr>
      <vt:lpstr>PowerPoint Presentation</vt:lpstr>
      <vt:lpstr>PowerPoint Presentation</vt:lpstr>
      <vt:lpstr>Worked Examples</vt:lpstr>
      <vt:lpstr>Trachea  Alveolus  Bronchiole  Diaphragm</vt:lpstr>
      <vt:lpstr>PowerPoint Presentation</vt:lpstr>
      <vt:lpstr>Key concepts</vt:lpstr>
      <vt:lpstr>PowerPoint Presentation</vt:lpstr>
      <vt:lpstr>PowerPoint Presentation</vt:lpstr>
      <vt:lpstr>PowerPoint Presentation</vt:lpstr>
      <vt:lpstr>Words in context</vt:lpstr>
      <vt:lpstr>PowerPoint Presentation</vt:lpstr>
      <vt:lpstr>PowerPoint Presentation</vt:lpstr>
      <vt:lpstr>Which is correct? </vt:lpstr>
      <vt:lpstr>PowerPoint Presentation</vt:lpstr>
      <vt:lpstr>PowerPoint Presentation</vt:lpstr>
      <vt:lpstr>PowerPoint Presentation</vt:lpstr>
      <vt:lpstr>Write an account of how events in Hungary became an international crisis during 1956. [8 marks]  </vt:lpstr>
      <vt:lpstr>PowerPoint Presentation</vt:lpstr>
      <vt:lpstr>PowerPoint Presentation</vt:lpstr>
      <vt:lpstr>PowerPoint Presentation</vt:lpstr>
      <vt:lpstr> Why does it rain?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Craig Barton.  SSDD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Tom Sherrington</dc:creator>
  <cp:lastModifiedBy>Tom Sherrington</cp:lastModifiedBy>
  <cp:revision>45</cp:revision>
  <dcterms:created xsi:type="dcterms:W3CDTF">2020-12-06T23:16:29Z</dcterms:created>
  <dcterms:modified xsi:type="dcterms:W3CDTF">2021-10-17T17:19:04Z</dcterms:modified>
</cp:coreProperties>
</file>