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70" r:id="rId2"/>
    <p:sldId id="259" r:id="rId3"/>
    <p:sldId id="262" r:id="rId4"/>
    <p:sldId id="263" r:id="rId5"/>
    <p:sldId id="277" r:id="rId6"/>
    <p:sldId id="286" r:id="rId7"/>
    <p:sldId id="256" r:id="rId8"/>
    <p:sldId id="258" r:id="rId9"/>
    <p:sldId id="266" r:id="rId10"/>
    <p:sldId id="260" r:id="rId11"/>
    <p:sldId id="261" r:id="rId12"/>
    <p:sldId id="269" r:id="rId13"/>
    <p:sldId id="264" r:id="rId14"/>
    <p:sldId id="257" r:id="rId15"/>
    <p:sldId id="287" r:id="rId16"/>
    <p:sldId id="285" r:id="rId17"/>
    <p:sldId id="281" r:id="rId18"/>
    <p:sldId id="265" r:id="rId19"/>
    <p:sldId id="268" r:id="rId20"/>
    <p:sldId id="279" r:id="rId21"/>
    <p:sldId id="267" r:id="rId22"/>
    <p:sldId id="282" r:id="rId23"/>
    <p:sldId id="284" r:id="rId24"/>
    <p:sldId id="271" r:id="rId25"/>
    <p:sldId id="272" r:id="rId26"/>
    <p:sldId id="273" r:id="rId27"/>
    <p:sldId id="274" r:id="rId28"/>
    <p:sldId id="278" r:id="rId29"/>
    <p:sldId id="283" r:id="rId30"/>
    <p:sldId id="275" r:id="rId31"/>
    <p:sldId id="276"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80" autoAdjust="0"/>
    <p:restoredTop sz="95511" autoAdjust="0"/>
  </p:normalViewPr>
  <p:slideViewPr>
    <p:cSldViewPr snapToGrid="0" snapToObjects="1">
      <p:cViewPr>
        <p:scale>
          <a:sx n="53" d="100"/>
          <a:sy n="53" d="100"/>
        </p:scale>
        <p:origin x="-2200" y="-2856"/>
      </p:cViewPr>
      <p:guideLst>
        <p:guide orient="horz" pos="2160"/>
        <p:guide pos="2880"/>
      </p:guideLst>
    </p:cSldViewPr>
  </p:slideViewPr>
  <p:notesTextViewPr>
    <p:cViewPr>
      <p:scale>
        <a:sx n="100" d="100"/>
        <a:sy n="100" d="100"/>
      </p:scale>
      <p:origin x="0" y="0"/>
    </p:cViewPr>
  </p:notesTextViewPr>
  <p:sorterViewPr>
    <p:cViewPr>
      <p:scale>
        <a:sx n="175" d="100"/>
        <a:sy n="175" d="100"/>
      </p:scale>
      <p:origin x="0" y="4432"/>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69A795-E2F7-404F-B7B4-9C086FE3E4E1}" type="datetimeFigureOut">
              <a:rPr lang="en-US" smtClean="0"/>
              <a:pPr/>
              <a:t>07/11/2013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BAFFC3-29CA-3344-B223-CEFCF2653520}" type="slidenum">
              <a:rPr lang="en-US" smtClean="0"/>
              <a:pPr/>
              <a:t>‹#›</a:t>
            </a:fld>
            <a:endParaRPr lang="en-US"/>
          </a:p>
        </p:txBody>
      </p:sp>
    </p:spTree>
    <p:extLst>
      <p:ext uri="{BB962C8B-B14F-4D97-AF65-F5344CB8AC3E}">
        <p14:creationId xmlns:p14="http://schemas.microsoft.com/office/powerpoint/2010/main" val="31044103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4</a:t>
            </a:fld>
            <a:endParaRPr lang="en-US"/>
          </a:p>
        </p:txBody>
      </p:sp>
    </p:spTree>
    <p:extLst>
      <p:ext uri="{BB962C8B-B14F-4D97-AF65-F5344CB8AC3E}">
        <p14:creationId xmlns:p14="http://schemas.microsoft.com/office/powerpoint/2010/main" val="406940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AWE!!!</a:t>
            </a:r>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5</a:t>
            </a:fld>
            <a:endParaRPr lang="en-US"/>
          </a:p>
        </p:txBody>
      </p:sp>
    </p:spTree>
    <p:extLst>
      <p:ext uri="{BB962C8B-B14F-4D97-AF65-F5344CB8AC3E}">
        <p14:creationId xmlns:p14="http://schemas.microsoft.com/office/powerpoint/2010/main" val="1796953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 students inhabit between lessons</a:t>
            </a:r>
            <a:r>
              <a:rPr lang="en-US" baseline="0" dirty="0" smtClean="0"/>
              <a:t> can be very different. </a:t>
            </a:r>
          </a:p>
          <a:p>
            <a:endParaRPr lang="en-US" baseline="0" dirty="0" smtClean="0"/>
          </a:p>
          <a:p>
            <a:r>
              <a:rPr lang="en-US" baseline="0" dirty="0" smtClean="0"/>
              <a:t>Sending students out of the door at the end of the lesson with assumptions of uniformity; with uniform expectations.  But we need to understand different students’ contexts..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10</a:t>
            </a:fld>
            <a:endParaRPr lang="en-US"/>
          </a:p>
        </p:txBody>
      </p:sp>
    </p:spTree>
    <p:extLst>
      <p:ext uri="{BB962C8B-B14F-4D97-AF65-F5344CB8AC3E}">
        <p14:creationId xmlns:p14="http://schemas.microsoft.com/office/powerpoint/2010/main" val="2339941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Students</a:t>
            </a:r>
            <a:r>
              <a:rPr lang="en-US" baseline="0" dirty="0" smtClean="0"/>
              <a:t> start at different points</a:t>
            </a:r>
          </a:p>
          <a:p>
            <a:endParaRPr lang="en-US" baseline="0" dirty="0" smtClean="0"/>
          </a:p>
          <a:p>
            <a:r>
              <a:rPr lang="en-US" baseline="0" dirty="0" smtClean="0"/>
              <a:t>They process in different ways</a:t>
            </a:r>
          </a:p>
          <a:p>
            <a:endParaRPr lang="en-US" dirty="0" smtClean="0"/>
          </a:p>
          <a:p>
            <a:r>
              <a:rPr lang="en-US" dirty="0" smtClean="0"/>
              <a:t>Students</a:t>
            </a:r>
            <a:r>
              <a:rPr lang="en-US" baseline="0" dirty="0" smtClean="0"/>
              <a:t> land at different points and in different ways. ..</a:t>
            </a:r>
          </a:p>
          <a:p>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11</a:t>
            </a:fld>
            <a:endParaRPr lang="en-US"/>
          </a:p>
        </p:txBody>
      </p:sp>
    </p:spTree>
    <p:extLst>
      <p:ext uri="{BB962C8B-B14F-4D97-AF65-F5344CB8AC3E}">
        <p14:creationId xmlns:p14="http://schemas.microsoft.com/office/powerpoint/2010/main" val="2933258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a:t>
            </a:r>
            <a:r>
              <a:rPr lang="en-US" baseline="0" dirty="0" smtClean="0"/>
              <a:t> </a:t>
            </a:r>
            <a:r>
              <a:rPr lang="en-US" baseline="0" dirty="0" err="1" smtClean="0"/>
              <a:t>vs</a:t>
            </a:r>
            <a:r>
              <a:rPr lang="en-US" baseline="0" dirty="0" smtClean="0"/>
              <a:t> Performance…..slow learning </a:t>
            </a:r>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18</a:t>
            </a:fld>
            <a:endParaRPr lang="en-US"/>
          </a:p>
        </p:txBody>
      </p:sp>
    </p:spTree>
    <p:extLst>
      <p:ext uri="{BB962C8B-B14F-4D97-AF65-F5344CB8AC3E}">
        <p14:creationId xmlns:p14="http://schemas.microsoft.com/office/powerpoint/2010/main" val="3255330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Starters.</a:t>
            </a:r>
            <a:r>
              <a:rPr lang="en-US" baseline="0" dirty="0" smtClean="0"/>
              <a:t> Not </a:t>
            </a:r>
            <a:r>
              <a:rPr lang="en-US" baseline="0" dirty="0" err="1" smtClean="0"/>
              <a:t>GnT</a:t>
            </a:r>
            <a:endParaRPr lang="en-US" baseline="0" dirty="0" smtClean="0"/>
          </a:p>
          <a:p>
            <a:endParaRPr lang="en-US" baseline="0" dirty="0" smtClean="0"/>
          </a:p>
          <a:p>
            <a:r>
              <a:rPr lang="en-US" baseline="0" dirty="0" smtClean="0"/>
              <a:t>I can’t do it…. YET</a:t>
            </a:r>
          </a:p>
          <a:p>
            <a:endParaRPr lang="en-US" baseline="0" dirty="0" smtClean="0"/>
          </a:p>
          <a:p>
            <a:r>
              <a:rPr lang="en-US" baseline="0" dirty="0" smtClean="0"/>
              <a:t>Reward effort ; don’t label.  </a:t>
            </a:r>
            <a:endParaRPr lang="en-US" dirty="0"/>
          </a:p>
        </p:txBody>
      </p:sp>
      <p:sp>
        <p:nvSpPr>
          <p:cNvPr id="4" name="Slide Number Placeholder 3"/>
          <p:cNvSpPr>
            <a:spLocks noGrp="1"/>
          </p:cNvSpPr>
          <p:nvPr>
            <p:ph type="sldNum" sz="quarter" idx="10"/>
          </p:nvPr>
        </p:nvSpPr>
        <p:spPr/>
        <p:txBody>
          <a:bodyPr/>
          <a:lstStyle/>
          <a:p>
            <a:fld id="{9ABAFFC3-29CA-3344-B223-CEFCF2653520}" type="slidenum">
              <a:rPr lang="en-US" smtClean="0"/>
              <a:pPr/>
              <a:t>20</a:t>
            </a:fld>
            <a:endParaRPr lang="en-US"/>
          </a:p>
        </p:txBody>
      </p:sp>
    </p:spTree>
    <p:extLst>
      <p:ext uri="{BB962C8B-B14F-4D97-AF65-F5344CB8AC3E}">
        <p14:creationId xmlns:p14="http://schemas.microsoft.com/office/powerpoint/2010/main" val="3586085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883137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175309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40865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360000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2772515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93052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3917540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3481262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578185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1627873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A3BFFA4-48D0-2C4E-941A-D99B697B4F5D}" type="datetimeFigureOut">
              <a:rPr lang="en-US" smtClean="0"/>
              <a:pPr/>
              <a:t>07/11/2013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DBCEF-ED18-734A-BFA1-6115167E75A6}" type="slidenum">
              <a:rPr lang="en-US" smtClean="0"/>
              <a:pPr/>
              <a:t>‹#›</a:t>
            </a:fld>
            <a:endParaRPr lang="en-US"/>
          </a:p>
        </p:txBody>
      </p:sp>
    </p:spTree>
    <p:extLst>
      <p:ext uri="{BB962C8B-B14F-4D97-AF65-F5344CB8AC3E}">
        <p14:creationId xmlns:p14="http://schemas.microsoft.com/office/powerpoint/2010/main" val="25692725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BFFA4-48D0-2C4E-941A-D99B697B4F5D}" type="datetimeFigureOut">
              <a:rPr lang="en-US" smtClean="0"/>
              <a:pPr/>
              <a:t>07/11/2013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DBCEF-ED18-734A-BFA1-6115167E75A6}" type="slidenum">
              <a:rPr lang="en-US" smtClean="0"/>
              <a:pPr/>
              <a:t>‹#›</a:t>
            </a:fld>
            <a:endParaRPr lang="en-US"/>
          </a:p>
        </p:txBody>
      </p:sp>
    </p:spTree>
    <p:extLst>
      <p:ext uri="{BB962C8B-B14F-4D97-AF65-F5344CB8AC3E}">
        <p14:creationId xmlns:p14="http://schemas.microsoft.com/office/powerpoint/2010/main" val="634480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sng4p3Vsu7Y" TargetMode="Externa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hqh1MRWZjms" TargetMode="Externa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gtmMMR7SJKw" TargetMode="External"/><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Teaching and Learning at KEGS</a:t>
            </a:r>
            <a:endParaRPr lang="en-US" dirty="0"/>
          </a:p>
        </p:txBody>
      </p:sp>
      <p:sp>
        <p:nvSpPr>
          <p:cNvPr id="3" name="Subtitle 2"/>
          <p:cNvSpPr>
            <a:spLocks noGrp="1"/>
          </p:cNvSpPr>
          <p:nvPr>
            <p:ph type="subTitle" idx="1"/>
          </p:nvPr>
        </p:nvSpPr>
        <p:spPr/>
        <p:txBody>
          <a:bodyPr/>
          <a:lstStyle/>
          <a:p>
            <a:r>
              <a:rPr lang="en-US" dirty="0" smtClean="0"/>
              <a:t>November 6</a:t>
            </a:r>
            <a:r>
              <a:rPr lang="en-US" baseline="30000" dirty="0" smtClean="0"/>
              <a:t>th</a:t>
            </a:r>
            <a:r>
              <a:rPr lang="en-US" dirty="0" smtClean="0"/>
              <a:t> Leading Edge Day</a:t>
            </a:r>
          </a:p>
          <a:p>
            <a:r>
              <a:rPr lang="en-US" dirty="0" smtClean="0"/>
              <a:t>Tom Sherrington</a:t>
            </a:r>
          </a:p>
          <a:p>
            <a:endParaRPr lang="en-US" dirty="0"/>
          </a:p>
        </p:txBody>
      </p:sp>
    </p:spTree>
    <p:extLst>
      <p:ext uri="{BB962C8B-B14F-4D97-AF65-F5344CB8AC3E}">
        <p14:creationId xmlns:p14="http://schemas.microsoft.com/office/powerpoint/2010/main" val="3193205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eaching and Learning Statement.gi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85573"/>
          </a:xfrm>
          <a:prstGeom prst="rect">
            <a:avLst/>
          </a:prstGeom>
        </p:spPr>
      </p:pic>
    </p:spTree>
    <p:extLst>
      <p:ext uri="{BB962C8B-B14F-4D97-AF65-F5344CB8AC3E}">
        <p14:creationId xmlns:p14="http://schemas.microsoft.com/office/powerpoint/2010/main" val="644844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25400"/>
            <a:ext cx="9144000" cy="6798513"/>
          </a:xfrm>
          <a:prstGeom prst="rect">
            <a:avLst/>
          </a:prstGeom>
        </p:spPr>
      </p:pic>
    </p:spTree>
    <p:extLst>
      <p:ext uri="{BB962C8B-B14F-4D97-AF65-F5344CB8AC3E}">
        <p14:creationId xmlns:p14="http://schemas.microsoft.com/office/powerpoint/2010/main" val="41783974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511300" y="12700"/>
            <a:ext cx="6108700" cy="6819900"/>
          </a:xfrm>
          <a:prstGeom prst="rect">
            <a:avLst/>
          </a:prstGeom>
        </p:spPr>
      </p:pic>
    </p:spTree>
    <p:extLst>
      <p:ext uri="{BB962C8B-B14F-4D97-AF65-F5344CB8AC3E}">
        <p14:creationId xmlns:p14="http://schemas.microsoft.com/office/powerpoint/2010/main" val="17284606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99452" y="1417638"/>
            <a:ext cx="8229600" cy="4525963"/>
          </a:xfrm>
        </p:spPr>
      </p:pic>
      <p:pic>
        <p:nvPicPr>
          <p:cNvPr id="5" name="Picture 4"/>
          <p:cNvPicPr>
            <a:picLocks noChangeAspect="1"/>
          </p:cNvPicPr>
          <p:nvPr/>
        </p:nvPicPr>
        <p:blipFill>
          <a:blip r:embed="rId4"/>
          <a:stretch>
            <a:fillRect/>
          </a:stretch>
        </p:blipFill>
        <p:spPr>
          <a:xfrm>
            <a:off x="-1" y="274638"/>
            <a:ext cx="3958909" cy="6535111"/>
          </a:xfrm>
          <a:prstGeom prst="rect">
            <a:avLst/>
          </a:prstGeom>
        </p:spPr>
      </p:pic>
    </p:spTree>
    <p:extLst>
      <p:ext uri="{BB962C8B-B14F-4D97-AF65-F5344CB8AC3E}">
        <p14:creationId xmlns:p14="http://schemas.microsoft.com/office/powerpoint/2010/main" val="843719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photo (2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4560"/>
            <a:ext cx="9144000" cy="5499980"/>
          </a:xfrm>
          <a:prstGeom prst="rect">
            <a:avLst/>
          </a:prstGeom>
        </p:spPr>
      </p:pic>
    </p:spTree>
    <p:extLst>
      <p:ext uri="{BB962C8B-B14F-4D97-AF65-F5344CB8AC3E}">
        <p14:creationId xmlns:p14="http://schemas.microsoft.com/office/powerpoint/2010/main" val="10315349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a:off x="685800" y="743049"/>
            <a:ext cx="7772400" cy="5579618"/>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dirty="0" smtClean="0"/>
              <a:t>Learning </a:t>
            </a:r>
            <a:endParaRPr lang="en-US" sz="5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6829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60400"/>
            <a:ext cx="9144000" cy="5525003"/>
          </a:xfrm>
          <a:prstGeom prst="rect">
            <a:avLst/>
          </a:prstGeom>
        </p:spPr>
      </p:pic>
    </p:spTree>
    <p:extLst>
      <p:ext uri="{BB962C8B-B14F-4D97-AF65-F5344CB8AC3E}">
        <p14:creationId xmlns:p14="http://schemas.microsoft.com/office/powerpoint/2010/main" val="103892047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1536700"/>
            <a:ext cx="9144000" cy="3771900"/>
          </a:xfrm>
          <a:prstGeom prst="rect">
            <a:avLst/>
          </a:prstGeom>
        </p:spPr>
      </p:pic>
    </p:spTree>
    <p:extLst>
      <p:ext uri="{BB962C8B-B14F-4D97-AF65-F5344CB8AC3E}">
        <p14:creationId xmlns:p14="http://schemas.microsoft.com/office/powerpoint/2010/main" val="32028636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25500"/>
            <a:ext cx="9144000" cy="5205984"/>
          </a:xfrm>
          <a:prstGeom prst="rect">
            <a:avLst/>
          </a:prstGeom>
        </p:spPr>
      </p:pic>
    </p:spTree>
    <p:extLst>
      <p:ext uri="{BB962C8B-B14F-4D97-AF65-F5344CB8AC3E}">
        <p14:creationId xmlns:p14="http://schemas.microsoft.com/office/powerpoint/2010/main" val="34599008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0" y="292100"/>
            <a:ext cx="9144000" cy="6266688"/>
          </a:xfrm>
          <a:prstGeom prst="rect">
            <a:avLst/>
          </a:prstGeom>
        </p:spPr>
      </p:pic>
    </p:spTree>
    <p:extLst>
      <p:ext uri="{BB962C8B-B14F-4D97-AF65-F5344CB8AC3E}">
        <p14:creationId xmlns:p14="http://schemas.microsoft.com/office/powerpoint/2010/main" val="15029930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1079777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a:hlinkClick r:id="rId2"/>
          </p:cNvPr>
          <p:cNvPicPr>
            <a:picLocks noChangeAspect="1"/>
          </p:cNvPicPr>
          <p:nvPr/>
        </p:nvPicPr>
        <p:blipFill>
          <a:blip r:embed="rId3"/>
          <a:stretch>
            <a:fillRect/>
          </a:stretch>
        </p:blipFill>
        <p:spPr>
          <a:xfrm>
            <a:off x="0" y="1816359"/>
            <a:ext cx="9144000" cy="2816352"/>
          </a:xfrm>
          <a:prstGeom prst="rect">
            <a:avLst/>
          </a:prstGeom>
        </p:spPr>
      </p:pic>
    </p:spTree>
    <p:extLst>
      <p:ext uri="{BB962C8B-B14F-4D97-AF65-F5344CB8AC3E}">
        <p14:creationId xmlns:p14="http://schemas.microsoft.com/office/powerpoint/2010/main" val="18049101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468995"/>
          </a:xfrm>
        </p:spPr>
        <p:txBody>
          <a:bodyPr/>
          <a:lstStyle/>
          <a:p>
            <a:endParaRPr lang="en-US"/>
          </a:p>
        </p:txBody>
      </p:sp>
      <p:pic>
        <p:nvPicPr>
          <p:cNvPr id="5" name="Picture 4" descr="Screen shot 2013-10-29 at 16.38.18.png">
            <a:hlinkClick r:id="rId2"/>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722495"/>
            <a:ext cx="8407400" cy="5235403"/>
          </a:xfrm>
          <a:prstGeom prst="rect">
            <a:avLst/>
          </a:prstGeom>
        </p:spPr>
      </p:pic>
    </p:spTree>
    <p:extLst>
      <p:ext uri="{BB962C8B-B14F-4D97-AF65-F5344CB8AC3E}">
        <p14:creationId xmlns:p14="http://schemas.microsoft.com/office/powerpoint/2010/main" val="12606985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descr="Screen shot 2013-11-07 at 23.48.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63"/>
            <a:ext cx="9204292" cy="5624040"/>
          </a:xfrm>
          <a:prstGeom prst="rect">
            <a:avLst/>
          </a:prstGeom>
        </p:spPr>
      </p:pic>
    </p:spTree>
    <p:extLst>
      <p:ext uri="{BB962C8B-B14F-4D97-AF65-F5344CB8AC3E}">
        <p14:creationId xmlns:p14="http://schemas.microsoft.com/office/powerpoint/2010/main" val="25852944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0468"/>
          </a:xfrm>
        </p:spPr>
        <p:txBody>
          <a:bodyPr>
            <a:normAutofit fontScale="90000"/>
          </a:bodyPr>
          <a:lstStyle/>
          <a:p>
            <a:r>
              <a:rPr lang="en-GB" dirty="0" smtClean="0"/>
              <a:t>Ron Berger: ‘An ethic of excellence’</a:t>
            </a:r>
            <a:endParaRPr lang="en-GB" dirty="0"/>
          </a:p>
        </p:txBody>
      </p:sp>
      <p:sp>
        <p:nvSpPr>
          <p:cNvPr id="3" name="Content Placeholder 2"/>
          <p:cNvSpPr>
            <a:spLocks noGrp="1"/>
          </p:cNvSpPr>
          <p:nvPr>
            <p:ph idx="1"/>
          </p:nvPr>
        </p:nvSpPr>
        <p:spPr>
          <a:xfrm>
            <a:off x="457200" y="1219200"/>
            <a:ext cx="8229600" cy="5199529"/>
          </a:xfrm>
        </p:spPr>
        <p:txBody>
          <a:bodyPr>
            <a:normAutofit fontScale="70000" lnSpcReduction="20000"/>
          </a:bodyPr>
          <a:lstStyle/>
          <a:p>
            <a:pPr>
              <a:buNone/>
            </a:pPr>
            <a:r>
              <a:rPr lang="en-GB" dirty="0" smtClean="0"/>
              <a:t>	Once a student sees that he or she is capable of excellence, that student is never quite the same.  There is a new self image, a new notion of possibility. There is an appetite for excellence. After   students have had a taste of excellence, they’re never quite satisfied with less; they’re always   hungry.’</a:t>
            </a:r>
          </a:p>
          <a:p>
            <a:endParaRPr lang="en-GB" dirty="0" smtClean="0"/>
          </a:p>
          <a:p>
            <a:pPr>
              <a:buNone/>
            </a:pPr>
            <a:r>
              <a:rPr lang="en-GB" dirty="0" smtClean="0"/>
              <a:t>	It is clear that quality work I show audiences is not the result of gifted students nor specially  selected students: It is a celebration of hard work, dedication, support, critique, and revision. It is  the fruit of sweat and care. It showcases more than anything a school ethic and culture that compels  students to achieve more than they think possible.</a:t>
            </a:r>
          </a:p>
          <a:p>
            <a:endParaRPr lang="en-GB" dirty="0" smtClean="0"/>
          </a:p>
          <a:p>
            <a:pPr>
              <a:buNone/>
            </a:pPr>
            <a:r>
              <a:rPr lang="en-GB" dirty="0" smtClean="0"/>
              <a:t>	Students may have different potentials, but, in general, the attitudes and achievements of the students are shaped by the culture around them: Students adjust their attitudes and efforts in order to fit into the culture.</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3-10-30 at 00.00.47.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99674" y="0"/>
            <a:ext cx="4909487" cy="6858000"/>
          </a:xfrm>
          <a:prstGeom prst="rect">
            <a:avLst/>
          </a:prstGeom>
        </p:spPr>
      </p:pic>
    </p:spTree>
    <p:extLst>
      <p:ext uri="{BB962C8B-B14F-4D97-AF65-F5344CB8AC3E}">
        <p14:creationId xmlns:p14="http://schemas.microsoft.com/office/powerpoint/2010/main" val="31683117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 name="Picture 4" descr="Screen shot 2013-10-29 at 17.12.22.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9094" y="694601"/>
            <a:ext cx="7654437" cy="5020118"/>
          </a:xfrm>
          <a:prstGeom prst="rect">
            <a:avLst/>
          </a:prstGeom>
        </p:spPr>
      </p:pic>
    </p:spTree>
    <p:extLst>
      <p:ext uri="{BB962C8B-B14F-4D97-AF65-F5344CB8AC3E}">
        <p14:creationId xmlns:p14="http://schemas.microsoft.com/office/powerpoint/2010/main" val="2510028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Screen shot 2013-10-29 at 22.04.04.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37583" y="0"/>
            <a:ext cx="4907983" cy="6858000"/>
          </a:xfrm>
          <a:prstGeom prst="rect">
            <a:avLst/>
          </a:prstGeom>
        </p:spPr>
      </p:pic>
      <p:pic>
        <p:nvPicPr>
          <p:cNvPr id="5" name="Picture 4" descr="Screen shot 2013-10-29 at 22.02.28.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7187" y="4031398"/>
            <a:ext cx="7458424" cy="2826601"/>
          </a:xfrm>
          <a:prstGeom prst="rect">
            <a:avLst/>
          </a:prstGeom>
        </p:spPr>
      </p:pic>
    </p:spTree>
    <p:extLst>
      <p:ext uri="{BB962C8B-B14F-4D97-AF65-F5344CB8AC3E}">
        <p14:creationId xmlns:p14="http://schemas.microsoft.com/office/powerpoint/2010/main" val="238752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dweck_mindse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20259" y="0"/>
            <a:ext cx="5188903" cy="6858000"/>
          </a:xfrm>
          <a:prstGeom prst="rect">
            <a:avLst/>
          </a:prstGeom>
        </p:spPr>
      </p:pic>
    </p:spTree>
    <p:extLst>
      <p:ext uri="{BB962C8B-B14F-4D97-AF65-F5344CB8AC3E}">
        <p14:creationId xmlns:p14="http://schemas.microsoft.com/office/powerpoint/2010/main" val="19293845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5767"/>
            <a:ext cx="8229600" cy="1143000"/>
          </a:xfrm>
        </p:spPr>
        <p:txBody>
          <a:bodyPr>
            <a:noAutofit/>
          </a:bodyPr>
          <a:lstStyle/>
          <a:p>
            <a:pPr algn="l"/>
            <a:r>
              <a:rPr lang="en-US" sz="2400" dirty="0"/>
              <a:t>After millennia of battle the surviving </a:t>
            </a:r>
            <a:r>
              <a:rPr lang="en-US" sz="2400" dirty="0" err="1"/>
              <a:t>G’Gugvuntt</a:t>
            </a:r>
            <a:r>
              <a:rPr lang="en-US" sz="2400" dirty="0"/>
              <a:t> and </a:t>
            </a:r>
            <a:r>
              <a:rPr lang="en-US" sz="2400" dirty="0" err="1"/>
              <a:t>Vl’hurg</a:t>
            </a:r>
            <a:r>
              <a:rPr lang="en-US" sz="2400" dirty="0"/>
              <a:t> </a:t>
            </a:r>
            <a:r>
              <a:rPr lang="en-US" sz="2400" dirty="0" err="1"/>
              <a:t>realised</a:t>
            </a:r>
            <a:r>
              <a:rPr lang="en-US" sz="2400" dirty="0"/>
              <a:t> what had actually happened, and joined forces to attack the Milky Way in retaliation. They crossed vast reaches of space in a journey lasting thousands of years before reaching their target where they attacked the first planet they encountered, Earth. </a:t>
            </a:r>
            <a:r>
              <a:rPr lang="en-US" sz="2400" dirty="0" smtClean="0"/>
              <a:t/>
            </a:r>
            <a:br>
              <a:rPr lang="en-US" sz="2400" dirty="0" smtClean="0"/>
            </a:br>
            <a:r>
              <a:rPr lang="en-US" sz="2400" dirty="0"/>
              <a:t/>
            </a:r>
            <a:br>
              <a:rPr lang="en-US" sz="2400" dirty="0"/>
            </a:br>
            <a:r>
              <a:rPr lang="en-US" sz="2400" dirty="0" smtClean="0"/>
              <a:t>Due </a:t>
            </a:r>
            <a:r>
              <a:rPr lang="en-US" sz="2400" dirty="0"/>
              <a:t>to a terrible miscalculation of scale the entire battle fleet was swallowed by a small dog.</a:t>
            </a:r>
          </a:p>
        </p:txBody>
      </p:sp>
      <p:pic>
        <p:nvPicPr>
          <p:cNvPr id="4" name="Picture 3"/>
          <p:cNvPicPr>
            <a:picLocks noChangeAspect="1"/>
          </p:cNvPicPr>
          <p:nvPr/>
        </p:nvPicPr>
        <p:blipFill>
          <a:blip r:embed="rId2"/>
          <a:stretch>
            <a:fillRect/>
          </a:stretch>
        </p:blipFill>
        <p:spPr>
          <a:xfrm>
            <a:off x="0" y="3427984"/>
            <a:ext cx="9144000" cy="3401568"/>
          </a:xfrm>
          <a:prstGeom prst="rect">
            <a:avLst/>
          </a:prstGeom>
        </p:spPr>
      </p:pic>
    </p:spTree>
    <p:extLst>
      <p:ext uri="{BB962C8B-B14F-4D97-AF65-F5344CB8AC3E}">
        <p14:creationId xmlns:p14="http://schemas.microsoft.com/office/powerpoint/2010/main" val="31495286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most important thing…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Not data</a:t>
            </a:r>
          </a:p>
          <a:p>
            <a:r>
              <a:rPr lang="en-US" dirty="0" smtClean="0"/>
              <a:t>Not </a:t>
            </a:r>
            <a:r>
              <a:rPr lang="en-US" dirty="0" err="1" smtClean="0"/>
              <a:t>OfSTED</a:t>
            </a:r>
            <a:endParaRPr lang="en-US" dirty="0" smtClean="0"/>
          </a:p>
          <a:p>
            <a:r>
              <a:rPr lang="en-US" dirty="0" smtClean="0"/>
              <a:t>Not technology</a:t>
            </a:r>
          </a:p>
          <a:p>
            <a:r>
              <a:rPr lang="en-US" dirty="0" smtClean="0"/>
              <a:t>Not the latest initiative</a:t>
            </a:r>
          </a:p>
          <a:p>
            <a:r>
              <a:rPr lang="en-US" dirty="0" smtClean="0"/>
              <a:t>Not what’s on the syllabus</a:t>
            </a:r>
          </a:p>
          <a:p>
            <a:endParaRPr lang="en-US" dirty="0"/>
          </a:p>
          <a:p>
            <a:r>
              <a:rPr lang="en-US" dirty="0" smtClean="0"/>
              <a:t>It’s Pedagogy:  This trumps everything. </a:t>
            </a:r>
          </a:p>
          <a:p>
            <a:r>
              <a:rPr lang="en-US" dirty="0" smtClean="0"/>
              <a:t>We can all be better teachers- but this requires </a:t>
            </a:r>
            <a:r>
              <a:rPr lang="en-US" i="1" dirty="0" smtClean="0"/>
              <a:t>deliberate practice</a:t>
            </a:r>
          </a:p>
          <a:p>
            <a:pPr marL="0" indent="0">
              <a:buNone/>
            </a:pPr>
            <a:endParaRPr lang="en-US" i="1" dirty="0"/>
          </a:p>
        </p:txBody>
      </p:sp>
    </p:spTree>
    <p:extLst>
      <p:ext uri="{BB962C8B-B14F-4D97-AF65-F5344CB8AC3E}">
        <p14:creationId xmlns:p14="http://schemas.microsoft.com/office/powerpoint/2010/main" val="247172514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descr="Screen shot 2013-10-31 at 00.46.56.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7856"/>
            <a:ext cx="9144000" cy="6002395"/>
          </a:xfrm>
          <a:prstGeom prst="rect">
            <a:avLst/>
          </a:prstGeom>
        </p:spPr>
      </p:pic>
    </p:spTree>
    <p:extLst>
      <p:ext uri="{BB962C8B-B14F-4D97-AF65-F5344CB8AC3E}">
        <p14:creationId xmlns:p14="http://schemas.microsoft.com/office/powerpoint/2010/main" val="94510710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Lesson-Study-slide.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3047" cy="6857286"/>
          </a:xfrm>
          <a:prstGeom prst="rect">
            <a:avLst/>
          </a:prstGeom>
        </p:spPr>
      </p:pic>
    </p:spTree>
    <p:extLst>
      <p:ext uri="{BB962C8B-B14F-4D97-AF65-F5344CB8AC3E}">
        <p14:creationId xmlns:p14="http://schemas.microsoft.com/office/powerpoint/2010/main" val="398913774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descr="iris_observation_forms1-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11162" y="823200"/>
            <a:ext cx="5852679" cy="4821945"/>
          </a:xfrm>
          <a:prstGeom prst="rect">
            <a:avLst/>
          </a:prstGeom>
        </p:spPr>
      </p:pic>
    </p:spTree>
    <p:extLst>
      <p:ext uri="{BB962C8B-B14F-4D97-AF65-F5344CB8AC3E}">
        <p14:creationId xmlns:p14="http://schemas.microsoft.com/office/powerpoint/2010/main" val="261457689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3-10-29 at 00.33.47.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6186" y="0"/>
            <a:ext cx="8780376" cy="6858000"/>
          </a:xfrm>
          <a:prstGeom prst="rect">
            <a:avLst/>
          </a:prstGeom>
        </p:spPr>
      </p:pic>
    </p:spTree>
    <p:extLst>
      <p:ext uri="{BB962C8B-B14F-4D97-AF65-F5344CB8AC3E}">
        <p14:creationId xmlns:p14="http://schemas.microsoft.com/office/powerpoint/2010/main" val="1251818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descr="Screen shot 2013-10-29 at 22.44.52.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67937" y="0"/>
            <a:ext cx="6138411" cy="6858000"/>
          </a:xfrm>
          <a:prstGeom prst="rect">
            <a:avLst/>
          </a:prstGeom>
        </p:spPr>
      </p:pic>
    </p:spTree>
    <p:extLst>
      <p:ext uri="{BB962C8B-B14F-4D97-AF65-F5344CB8AC3E}">
        <p14:creationId xmlns:p14="http://schemas.microsoft.com/office/powerpoint/2010/main" val="7007378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Screen shot 2013-10-29 at 23.14.22.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640411" cy="3728753"/>
          </a:xfrm>
          <a:prstGeom prst="rect">
            <a:avLst/>
          </a:prstGeom>
        </p:spPr>
      </p:pic>
      <p:pic>
        <p:nvPicPr>
          <p:cNvPr id="6" name="Picture 5" descr="Screen shot 2013-10-29 at 23.05.5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2363" y="0"/>
            <a:ext cx="2459479" cy="3728753"/>
          </a:xfrm>
          <a:prstGeom prst="rect">
            <a:avLst/>
          </a:prstGeom>
        </p:spPr>
      </p:pic>
      <p:pic>
        <p:nvPicPr>
          <p:cNvPr id="8" name="Picture 7" descr="Screen shot 2013-10-29 at 23.03.1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04486" y="2999214"/>
            <a:ext cx="2739513" cy="3858786"/>
          </a:xfrm>
          <a:prstGeom prst="rect">
            <a:avLst/>
          </a:prstGeom>
        </p:spPr>
      </p:pic>
      <p:pic>
        <p:nvPicPr>
          <p:cNvPr id="5" name="Picture 4" descr="Screen shot 2013-10-29 at 23.10.09.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35677" y="3129247"/>
            <a:ext cx="2478938" cy="3728753"/>
          </a:xfrm>
          <a:prstGeom prst="rect">
            <a:avLst/>
          </a:prstGeom>
        </p:spPr>
      </p:pic>
    </p:spTree>
    <p:extLst>
      <p:ext uri="{BB962C8B-B14F-4D97-AF65-F5344CB8AC3E}">
        <p14:creationId xmlns:p14="http://schemas.microsoft.com/office/powerpoint/2010/main" val="167465671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3-10-31 at 00.41.07.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65361" y="0"/>
            <a:ext cx="4278639" cy="6858000"/>
          </a:xfrm>
          <a:prstGeom prst="rect">
            <a:avLst/>
          </a:prstGeom>
        </p:spPr>
      </p:pic>
      <p:pic>
        <p:nvPicPr>
          <p:cNvPr id="5" name="Picture 4" descr="Screen shot 2013-10-31 at 00.40.1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189177" cy="6858000"/>
          </a:xfrm>
          <a:prstGeom prst="rect">
            <a:avLst/>
          </a:prstGeom>
        </p:spPr>
      </p:pic>
    </p:spTree>
    <p:extLst>
      <p:ext uri="{BB962C8B-B14F-4D97-AF65-F5344CB8AC3E}">
        <p14:creationId xmlns:p14="http://schemas.microsoft.com/office/powerpoint/2010/main" val="262569897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Being Research Engaged: </a:t>
            </a:r>
            <a:endParaRPr lang="en-US" dirty="0"/>
          </a:p>
        </p:txBody>
      </p:sp>
      <p:sp>
        <p:nvSpPr>
          <p:cNvPr id="3" name="Content Placeholder 2"/>
          <p:cNvSpPr>
            <a:spLocks noGrp="1"/>
          </p:cNvSpPr>
          <p:nvPr>
            <p:ph idx="1"/>
          </p:nvPr>
        </p:nvSpPr>
        <p:spPr/>
        <p:txBody>
          <a:bodyPr/>
          <a:lstStyle/>
          <a:p>
            <a:r>
              <a:rPr lang="en-US" dirty="0" smtClean="0"/>
              <a:t>Reading Research</a:t>
            </a:r>
          </a:p>
          <a:p>
            <a:r>
              <a:rPr lang="en-US" dirty="0" smtClean="0"/>
              <a:t>Continually Evaluating Practice</a:t>
            </a:r>
          </a:p>
          <a:p>
            <a:r>
              <a:rPr lang="en-US" dirty="0" smtClean="0"/>
              <a:t>Engaging in Action Research</a:t>
            </a:r>
          </a:p>
          <a:p>
            <a:pPr lvl="1"/>
            <a:r>
              <a:rPr lang="en-US" dirty="0" smtClean="0"/>
              <a:t>Key Question</a:t>
            </a:r>
          </a:p>
          <a:p>
            <a:pPr lvl="1"/>
            <a:r>
              <a:rPr lang="en-US" dirty="0" smtClean="0"/>
              <a:t>Evidence Collection</a:t>
            </a:r>
          </a:p>
          <a:p>
            <a:pPr lvl="1"/>
            <a:r>
              <a:rPr lang="en-US" dirty="0" smtClean="0"/>
              <a:t>Evaluation: qualitative; quantitative</a:t>
            </a:r>
          </a:p>
          <a:p>
            <a:pPr lvl="1"/>
            <a:r>
              <a:rPr lang="en-US" dirty="0" smtClean="0"/>
              <a:t>Conclusions</a:t>
            </a:r>
          </a:p>
          <a:p>
            <a:pPr lvl="1"/>
            <a:r>
              <a:rPr lang="en-US" dirty="0" smtClean="0"/>
              <a:t>Dissemination </a:t>
            </a:r>
            <a:endParaRPr lang="en-US" dirty="0"/>
          </a:p>
        </p:txBody>
      </p:sp>
    </p:spTree>
    <p:extLst>
      <p:ext uri="{BB962C8B-B14F-4D97-AF65-F5344CB8AC3E}">
        <p14:creationId xmlns:p14="http://schemas.microsoft.com/office/powerpoint/2010/main" val="418812506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eaching and Learning Statement.gi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85573"/>
          </a:xfrm>
          <a:prstGeom prst="rect">
            <a:avLst/>
          </a:prstGeom>
        </p:spPr>
      </p:pic>
    </p:spTree>
    <p:extLst>
      <p:ext uri="{BB962C8B-B14F-4D97-AF65-F5344CB8AC3E}">
        <p14:creationId xmlns:p14="http://schemas.microsoft.com/office/powerpoint/2010/main" val="355099093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343</TotalTime>
  <Words>242</Words>
  <Application>Microsoft Macintosh PowerPoint</Application>
  <PresentationFormat>On-screen Show (4:3)</PresentationFormat>
  <Paragraphs>53</Paragraphs>
  <Slides>31</Slides>
  <Notes>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Teaching and Learning at KEGS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Ron Berger: ‘An ethic of excellence’</vt:lpstr>
      <vt:lpstr>PowerPoint Presentation</vt:lpstr>
      <vt:lpstr>PowerPoint Presentation</vt:lpstr>
      <vt:lpstr>PowerPoint Presentation</vt:lpstr>
      <vt:lpstr>PowerPoint Presentation</vt:lpstr>
      <vt:lpstr>After millennia of battle the surviving G’Gugvuntt and Vl’hurg realised what had actually happened, and joined forces to attack the Milky Way in retaliation. They crossed vast reaches of space in a journey lasting thousands of years before reaching their target where they attacked the first planet they encountered, Earth.   Due to a terrible miscalculation of scale the entire battle fleet was swallowed by a small dog.</vt:lpstr>
      <vt:lpstr>The most important thing…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Being Research Engaged: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Sherrington</dc:creator>
  <cp:lastModifiedBy>Tom  Sherrington</cp:lastModifiedBy>
  <cp:revision>25</cp:revision>
  <dcterms:created xsi:type="dcterms:W3CDTF">2013-10-29T16:30:15Z</dcterms:created>
  <dcterms:modified xsi:type="dcterms:W3CDTF">2013-11-08T00:28:22Z</dcterms:modified>
</cp:coreProperties>
</file>