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8"/>
  </p:notesMasterIdLst>
  <p:sldIdLst>
    <p:sldId id="258" r:id="rId2"/>
    <p:sldId id="266" r:id="rId3"/>
    <p:sldId id="257" r:id="rId4"/>
    <p:sldId id="260" r:id="rId5"/>
    <p:sldId id="261" r:id="rId6"/>
    <p:sldId id="262" r:id="rId7"/>
    <p:sldId id="263" r:id="rId8"/>
    <p:sldId id="264" r:id="rId9"/>
    <p:sldId id="265" r:id="rId10"/>
    <p:sldId id="270" r:id="rId11"/>
    <p:sldId id="267" r:id="rId12"/>
    <p:sldId id="271" r:id="rId13"/>
    <p:sldId id="268" r:id="rId14"/>
    <p:sldId id="272" r:id="rId15"/>
    <p:sldId id="269" r:id="rId16"/>
    <p:sldId id="273" r:id="rId1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3" d="100"/>
          <a:sy n="103" d="100"/>
        </p:scale>
        <p:origin x="-204" y="-96"/>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6038F55-BF45-4E1B-927F-54885F0C1E5A}" type="datetimeFigureOut">
              <a:rPr lang="en-GB" smtClean="0"/>
              <a:t>06/09/2013</a:t>
            </a:fld>
            <a:endParaRPr lang="en-GB"/>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4FFF732B-4F45-46E1-BD08-860AAA2FECBF}" type="slidenum">
              <a:rPr lang="en-GB" smtClean="0"/>
              <a:t>‹#›</a:t>
            </a:fld>
            <a:endParaRPr lang="en-GB"/>
          </a:p>
        </p:txBody>
      </p:sp>
    </p:spTree>
    <p:extLst>
      <p:ext uri="{BB962C8B-B14F-4D97-AF65-F5344CB8AC3E}">
        <p14:creationId xmlns:p14="http://schemas.microsoft.com/office/powerpoint/2010/main" val="128333194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E929DF72-C945-476C-A9CD-E3554B68FA41}" type="slidenum">
              <a:rPr lang="en-GB" smtClean="0"/>
              <a:pPr/>
              <a:t>2</a:t>
            </a:fld>
            <a:endParaRPr lang="en-GB"/>
          </a:p>
        </p:txBody>
      </p:sp>
    </p:spTree>
    <p:extLst>
      <p:ext uri="{BB962C8B-B14F-4D97-AF65-F5344CB8AC3E}">
        <p14:creationId xmlns:p14="http://schemas.microsoft.com/office/powerpoint/2010/main" val="134704846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E929DF72-C945-476C-A9CD-E3554B68FA41}" type="slidenum">
              <a:rPr lang="en-GB" smtClean="0"/>
              <a:pPr/>
              <a:t>3</a:t>
            </a:fld>
            <a:endParaRPr lang="en-GB"/>
          </a:p>
        </p:txBody>
      </p:sp>
    </p:spTree>
    <p:extLst>
      <p:ext uri="{BB962C8B-B14F-4D97-AF65-F5344CB8AC3E}">
        <p14:creationId xmlns:p14="http://schemas.microsoft.com/office/powerpoint/2010/main" val="134704846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E929DF72-C945-476C-A9CD-E3554B68FA41}" type="slidenum">
              <a:rPr lang="en-GB" smtClean="0"/>
              <a:pPr/>
              <a:t>4</a:t>
            </a:fld>
            <a:endParaRPr lang="en-GB"/>
          </a:p>
        </p:txBody>
      </p:sp>
    </p:spTree>
    <p:extLst>
      <p:ext uri="{BB962C8B-B14F-4D97-AF65-F5344CB8AC3E}">
        <p14:creationId xmlns:p14="http://schemas.microsoft.com/office/powerpoint/2010/main" val="134704846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E929DF72-C945-476C-A9CD-E3554B68FA41}" type="slidenum">
              <a:rPr lang="en-GB" smtClean="0"/>
              <a:pPr/>
              <a:t>5</a:t>
            </a:fld>
            <a:endParaRPr lang="en-GB"/>
          </a:p>
        </p:txBody>
      </p:sp>
    </p:spTree>
    <p:extLst>
      <p:ext uri="{BB962C8B-B14F-4D97-AF65-F5344CB8AC3E}">
        <p14:creationId xmlns:p14="http://schemas.microsoft.com/office/powerpoint/2010/main" val="134704846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E929DF72-C945-476C-A9CD-E3554B68FA41}" type="slidenum">
              <a:rPr lang="en-GB" smtClean="0"/>
              <a:pPr/>
              <a:t>6</a:t>
            </a:fld>
            <a:endParaRPr lang="en-GB"/>
          </a:p>
        </p:txBody>
      </p:sp>
    </p:spTree>
    <p:extLst>
      <p:ext uri="{BB962C8B-B14F-4D97-AF65-F5344CB8AC3E}">
        <p14:creationId xmlns:p14="http://schemas.microsoft.com/office/powerpoint/2010/main" val="134704846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E929DF72-C945-476C-A9CD-E3554B68FA41}" type="slidenum">
              <a:rPr lang="en-GB" smtClean="0"/>
              <a:pPr/>
              <a:t>7</a:t>
            </a:fld>
            <a:endParaRPr lang="en-GB"/>
          </a:p>
        </p:txBody>
      </p:sp>
    </p:spTree>
    <p:extLst>
      <p:ext uri="{BB962C8B-B14F-4D97-AF65-F5344CB8AC3E}">
        <p14:creationId xmlns:p14="http://schemas.microsoft.com/office/powerpoint/2010/main" val="134704846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E929DF72-C945-476C-A9CD-E3554B68FA41}" type="slidenum">
              <a:rPr lang="en-GB" smtClean="0"/>
              <a:pPr/>
              <a:t>8</a:t>
            </a:fld>
            <a:endParaRPr lang="en-GB"/>
          </a:p>
        </p:txBody>
      </p:sp>
    </p:spTree>
    <p:extLst>
      <p:ext uri="{BB962C8B-B14F-4D97-AF65-F5344CB8AC3E}">
        <p14:creationId xmlns:p14="http://schemas.microsoft.com/office/powerpoint/2010/main" val="134704846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E929DF72-C945-476C-A9CD-E3554B68FA41}" type="slidenum">
              <a:rPr lang="en-GB" smtClean="0"/>
              <a:pPr/>
              <a:t>10</a:t>
            </a:fld>
            <a:endParaRPr lang="en-GB"/>
          </a:p>
        </p:txBody>
      </p:sp>
    </p:spTree>
    <p:extLst>
      <p:ext uri="{BB962C8B-B14F-4D97-AF65-F5344CB8AC3E}">
        <p14:creationId xmlns:p14="http://schemas.microsoft.com/office/powerpoint/2010/main" val="134704846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E929DF72-C945-476C-A9CD-E3554B68FA41}" type="slidenum">
              <a:rPr lang="en-GB" smtClean="0"/>
              <a:pPr/>
              <a:t>12</a:t>
            </a:fld>
            <a:endParaRPr lang="en-GB"/>
          </a:p>
        </p:txBody>
      </p:sp>
    </p:spTree>
    <p:extLst>
      <p:ext uri="{BB962C8B-B14F-4D97-AF65-F5344CB8AC3E}">
        <p14:creationId xmlns:p14="http://schemas.microsoft.com/office/powerpoint/2010/main" val="134704846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E929DF72-C945-476C-A9CD-E3554B68FA41}" type="slidenum">
              <a:rPr lang="en-GB" smtClean="0"/>
              <a:pPr/>
              <a:t>14</a:t>
            </a:fld>
            <a:endParaRPr lang="en-GB"/>
          </a:p>
        </p:txBody>
      </p:sp>
    </p:spTree>
    <p:extLst>
      <p:ext uri="{BB962C8B-B14F-4D97-AF65-F5344CB8AC3E}">
        <p14:creationId xmlns:p14="http://schemas.microsoft.com/office/powerpoint/2010/main" val="134704846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4FFF732B-4F45-46E1-BD08-860AAA2FECBF}" type="slidenum">
              <a:rPr lang="en-GB" smtClean="0"/>
              <a:t>15</a:t>
            </a:fld>
            <a:endParaRPr lang="en-GB"/>
          </a:p>
        </p:txBody>
      </p:sp>
    </p:spTree>
    <p:extLst>
      <p:ext uri="{BB962C8B-B14F-4D97-AF65-F5344CB8AC3E}">
        <p14:creationId xmlns:p14="http://schemas.microsoft.com/office/powerpoint/2010/main" val="39334035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fld id="{49E32F37-C936-45FC-A57B-3E8E49D0FA41}" type="datetimeFigureOut">
              <a:rPr lang="en-GB" smtClean="0"/>
              <a:t>06/09/2013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16B0D61-DA1D-431C-AD61-65F549A4F2F8}" type="slidenum">
              <a:rPr lang="en-GB" smtClean="0"/>
              <a:t>‹#›</a:t>
            </a:fld>
            <a:endParaRPr lang="en-GB"/>
          </a:p>
        </p:txBody>
      </p:sp>
    </p:spTree>
    <p:extLst>
      <p:ext uri="{BB962C8B-B14F-4D97-AF65-F5344CB8AC3E}">
        <p14:creationId xmlns:p14="http://schemas.microsoft.com/office/powerpoint/2010/main" val="262979615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49E32F37-C936-45FC-A57B-3E8E49D0FA41}" type="datetimeFigureOut">
              <a:rPr lang="en-GB" smtClean="0"/>
              <a:t>06/09/2013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16B0D61-DA1D-431C-AD61-65F549A4F2F8}" type="slidenum">
              <a:rPr lang="en-GB" smtClean="0"/>
              <a:t>‹#›</a:t>
            </a:fld>
            <a:endParaRPr lang="en-GB"/>
          </a:p>
        </p:txBody>
      </p:sp>
    </p:spTree>
    <p:extLst>
      <p:ext uri="{BB962C8B-B14F-4D97-AF65-F5344CB8AC3E}">
        <p14:creationId xmlns:p14="http://schemas.microsoft.com/office/powerpoint/2010/main" val="302565152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9E32F37-C936-45FC-A57B-3E8E49D0FA41}" type="datetimeFigureOut">
              <a:rPr lang="en-GB" smtClean="0"/>
              <a:t>06/09/2013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16B0D61-DA1D-431C-AD61-65F549A4F2F8}" type="slidenum">
              <a:rPr lang="en-GB" smtClean="0"/>
              <a:t>‹#›</a:t>
            </a:fld>
            <a:endParaRPr lang="en-GB"/>
          </a:p>
        </p:txBody>
      </p:sp>
    </p:spTree>
    <p:extLst>
      <p:ext uri="{BB962C8B-B14F-4D97-AF65-F5344CB8AC3E}">
        <p14:creationId xmlns:p14="http://schemas.microsoft.com/office/powerpoint/2010/main" val="7861990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fld id="{49E32F37-C936-45FC-A57B-3E8E49D0FA41}" type="datetimeFigureOut">
              <a:rPr lang="en-GB" smtClean="0"/>
              <a:t>06/09/2013</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A16B0D61-DA1D-431C-AD61-65F549A4F2F8}" type="slidenum">
              <a:rPr lang="en-GB" smtClean="0"/>
              <a:t>‹#›</a:t>
            </a:fld>
            <a:endParaRPr lang="en-GB"/>
          </a:p>
        </p:txBody>
      </p:sp>
    </p:spTree>
    <p:extLst>
      <p:ext uri="{BB962C8B-B14F-4D97-AF65-F5344CB8AC3E}">
        <p14:creationId xmlns:p14="http://schemas.microsoft.com/office/powerpoint/2010/main" val="225399270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fld id="{49E32F37-C936-45FC-A57B-3E8E49D0FA41}" type="datetimeFigureOut">
              <a:rPr lang="en-GB" smtClean="0"/>
              <a:t>06/09/2013</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A16B0D61-DA1D-431C-AD61-65F549A4F2F8}" type="slidenum">
              <a:rPr lang="en-GB" smtClean="0"/>
              <a:t>‹#›</a:t>
            </a:fld>
            <a:endParaRPr lang="en-GB"/>
          </a:p>
        </p:txBody>
      </p:sp>
    </p:spTree>
    <p:extLst>
      <p:ext uri="{BB962C8B-B14F-4D97-AF65-F5344CB8AC3E}">
        <p14:creationId xmlns:p14="http://schemas.microsoft.com/office/powerpoint/2010/main" val="150209849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fld id="{49E32F37-C936-45FC-A57B-3E8E49D0FA41}" type="datetimeFigureOut">
              <a:rPr lang="en-GB" smtClean="0"/>
              <a:t>06/09/2013</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A16B0D61-DA1D-431C-AD61-65F549A4F2F8}" type="slidenum">
              <a:rPr lang="en-GB" smtClean="0"/>
              <a:t>‹#›</a:t>
            </a:fld>
            <a:endParaRPr lang="en-GB"/>
          </a:p>
        </p:txBody>
      </p:sp>
    </p:spTree>
    <p:extLst>
      <p:ext uri="{BB962C8B-B14F-4D97-AF65-F5344CB8AC3E}">
        <p14:creationId xmlns:p14="http://schemas.microsoft.com/office/powerpoint/2010/main" val="397248627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9E32F37-C936-45FC-A57B-3E8E49D0FA41}" type="datetimeFigureOut">
              <a:rPr lang="en-GB" smtClean="0"/>
              <a:t>06/09/2013</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A16B0D61-DA1D-431C-AD61-65F549A4F2F8}" type="slidenum">
              <a:rPr lang="en-GB" smtClean="0"/>
              <a:t>‹#›</a:t>
            </a:fld>
            <a:endParaRPr lang="en-GB"/>
          </a:p>
        </p:txBody>
      </p:sp>
    </p:spTree>
    <p:extLst>
      <p:ext uri="{BB962C8B-B14F-4D97-AF65-F5344CB8AC3E}">
        <p14:creationId xmlns:p14="http://schemas.microsoft.com/office/powerpoint/2010/main" val="97828986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9E32F37-C936-45FC-A57B-3E8E49D0FA41}" type="datetimeFigureOut">
              <a:rPr lang="en-GB" smtClean="0"/>
              <a:t>06/09/2013</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A16B0D61-DA1D-431C-AD61-65F549A4F2F8}" type="slidenum">
              <a:rPr lang="en-GB" smtClean="0"/>
              <a:t>‹#›</a:t>
            </a:fld>
            <a:endParaRPr lang="en-GB"/>
          </a:p>
        </p:txBody>
      </p:sp>
    </p:spTree>
    <p:extLst>
      <p:ext uri="{BB962C8B-B14F-4D97-AF65-F5344CB8AC3E}">
        <p14:creationId xmlns:p14="http://schemas.microsoft.com/office/powerpoint/2010/main" val="185364440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9E32F37-C936-45FC-A57B-3E8E49D0FA41}" type="datetimeFigureOut">
              <a:rPr lang="en-GB" smtClean="0"/>
              <a:t>06/09/2013</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A16B0D61-DA1D-431C-AD61-65F549A4F2F8}" type="slidenum">
              <a:rPr lang="en-GB" smtClean="0"/>
              <a:t>‹#›</a:t>
            </a:fld>
            <a:endParaRPr lang="en-GB"/>
          </a:p>
        </p:txBody>
      </p:sp>
    </p:spTree>
    <p:extLst>
      <p:ext uri="{BB962C8B-B14F-4D97-AF65-F5344CB8AC3E}">
        <p14:creationId xmlns:p14="http://schemas.microsoft.com/office/powerpoint/2010/main" val="265122828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49E32F37-C936-45FC-A57B-3E8E49D0FA41}" type="datetimeFigureOut">
              <a:rPr lang="en-GB" smtClean="0"/>
              <a:t>06/09/2013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16B0D61-DA1D-431C-AD61-65F549A4F2F8}" type="slidenum">
              <a:rPr lang="en-GB" smtClean="0"/>
              <a:t>‹#›</a:t>
            </a:fld>
            <a:endParaRPr lang="en-GB"/>
          </a:p>
        </p:txBody>
      </p:sp>
    </p:spTree>
    <p:extLst>
      <p:ext uri="{BB962C8B-B14F-4D97-AF65-F5344CB8AC3E}">
        <p14:creationId xmlns:p14="http://schemas.microsoft.com/office/powerpoint/2010/main" val="111245851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49E32F37-C936-45FC-A57B-3E8E49D0FA41}" type="datetimeFigureOut">
              <a:rPr lang="en-GB" smtClean="0"/>
              <a:t>06/09/2013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16B0D61-DA1D-431C-AD61-65F549A4F2F8}" type="slidenum">
              <a:rPr lang="en-GB" smtClean="0"/>
              <a:t>‹#›</a:t>
            </a:fld>
            <a:endParaRPr lang="en-GB"/>
          </a:p>
        </p:txBody>
      </p:sp>
    </p:spTree>
    <p:extLst>
      <p:ext uri="{BB962C8B-B14F-4D97-AF65-F5344CB8AC3E}">
        <p14:creationId xmlns:p14="http://schemas.microsoft.com/office/powerpoint/2010/main" val="270851528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9E32F37-C936-45FC-A57B-3E8E49D0FA41}" type="datetimeFigureOut">
              <a:rPr lang="en-GB" smtClean="0"/>
              <a:t>06/09/2013</a:t>
            </a:fld>
            <a:endParaRPr lang="en-GB"/>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16B0D61-DA1D-431C-AD61-65F549A4F2F8}" type="slidenum">
              <a:rPr lang="en-GB" smtClean="0"/>
              <a:t>‹#›</a:t>
            </a:fld>
            <a:endParaRPr lang="en-GB"/>
          </a:p>
        </p:txBody>
      </p:sp>
    </p:spTree>
    <p:extLst>
      <p:ext uri="{BB962C8B-B14F-4D97-AF65-F5344CB8AC3E}">
        <p14:creationId xmlns:p14="http://schemas.microsoft.com/office/powerpoint/2010/main" val="393197986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image" Target="../media/image2.jpeg"/><Relationship Id="rId4" Type="http://schemas.openxmlformats.org/officeDocument/2006/relationships/hyperlink" Target="http://www.google.co.uk/url?sa=i&amp;rct=j&amp;q=&amp;esrc=s&amp;frm=1&amp;source=images&amp;cd=&amp;cad=rja&amp;docid=FDmejJOTlg2OKM&amp;tbnid=BwPnfd1Tgfm91M:&amp;ved=0CAUQjRw&amp;url=http://www.facebook.com/events/445449275524983/permalink/449354538467790/&amp;ei=C6okUq_CGoaf7AaR-YDICQ&amp;bvm=bv.51495398,d.ZGU&amp;psig=AFQjCNH8vjWqU5N799cPnSYEmgJJJDhfRA&amp;ust=1378220937166687" TargetMode="External"/></Relationships>
</file>

<file path=ppt/slides/_rels/slide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3.jpeg"/><Relationship Id="rId4" Type="http://schemas.openxmlformats.org/officeDocument/2006/relationships/hyperlink" Target="http://www.google.co.uk/url?sa=i&amp;rct=j&amp;q=&amp;esrc=s&amp;frm=1&amp;source=images&amp;cd=&amp;cad=rja&amp;docid=q_a1UdUsQSOLqM&amp;tbnid=mJPjoUlKlqil0M:&amp;ved=0CAUQjRw&amp;url=http://www.birminghammail.co.uk/news/uk-news/first-chief-social-worker-appointed-3866007&amp;ei=GWcgUqqkAsfg7QaRgoHwBA&amp;bvm=bv.51495398,d.ZGU&amp;psig=AFQjCNGHVCEKJYWAZCgE0g1WlQ9MOompHw&amp;ust=1377941614976439" TargetMode="External"/></Relationships>
</file>

<file path=ppt/slides/_rels/slide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image" Target="../media/image4.jpeg"/><Relationship Id="rId4" Type="http://schemas.openxmlformats.org/officeDocument/2006/relationships/hyperlink" Target="http://www.google.co.uk/url?sa=i&amp;rct=j&amp;q=&amp;esrc=s&amp;frm=1&amp;source=images&amp;cd=&amp;cad=rja&amp;docid=QnBrvvZC7Fsy1M&amp;tbnid=INZLtEa9a3pHpM:&amp;ved=0CAUQjRw&amp;url=http://www.theguardian.com/politics/blog/2012/jul/10/what-want-ask-stephen-twigg&amp;ei=oWYgUuqyGpCS7AaS8oGICw&amp;bvm=bv.51495398,d.ZGU&amp;psig=AFQjCNGacsUaC_twPHjpFgmIfBYsaQqXNg&amp;ust=1377941495217328" TargetMode="External"/></Relationships>
</file>

<file path=ppt/slides/_rels/slide5.xml.rels><?xml version="1.0" encoding="UTF-8" standalone="yes"?>
<Relationships xmlns="http://schemas.openxmlformats.org/package/2006/relationships"><Relationship Id="rId3" Type="http://schemas.openxmlformats.org/officeDocument/2006/relationships/hyperlink" Target="http://www.google.co.uk/url?sa=i&amp;rct=j&amp;q=&amp;esrc=s&amp;frm=1&amp;source=images&amp;cd=&amp;cad=rja&amp;docid=3jdsuVDlR32kFM&amp;tbnid=3HsLsPx0ys_gcM:&amp;ved=0CAUQjRw&amp;url=http://www.mirror.co.uk/news/uk-news/fleet-street-fox-column-jeremy-1302938&amp;ei=DHAgUpX_LdCO7QbnuYCQCA&amp;bvm=bv.51495398,d.ZGU&amp;psig=AFQjCNFZcP8I_5xzc4M6bBF6mjR_J2mwuw&amp;ust=1377943928006553" TargetMode="External"/><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image" Target="../media/image1.jpeg"/><Relationship Id="rId4" Type="http://schemas.openxmlformats.org/officeDocument/2006/relationships/image" Target="../media/image5.jpeg"/></Relationships>
</file>

<file path=ppt/slides/_rels/slide6.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image" Target="../media/image6.jpeg"/><Relationship Id="rId4" Type="http://schemas.openxmlformats.org/officeDocument/2006/relationships/hyperlink" Target="http://www.google.co.uk/url?sa=i&amp;rct=j&amp;q=&amp;esrc=s&amp;frm=1&amp;source=images&amp;cd=&amp;cad=rja&amp;docid=wlUAHtZBTg1bBM&amp;tbnid=0hq1-NfRERKgIM:&amp;ved=0CAUQjRw&amp;url=http://www.365astronomy.com/globes-astronomical-models-desktop-globes-c-318_40_325.html&amp;ei=FJYkUt6_A--R7Abu54GICQ&amp;bvm=bv.51495398,d.ZGU&amp;psig=AFQjCNFW1Ny_HowPox-Xca7QBpfRk1fljg&amp;ust=1378215820448646" TargetMode="External"/></Relationships>
</file>

<file path=ppt/slides/_rels/slide7.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6.xml"/><Relationship Id="rId1" Type="http://schemas.openxmlformats.org/officeDocument/2006/relationships/slideLayout" Target="../slideLayouts/slideLayout2.xml"/><Relationship Id="rId5" Type="http://schemas.openxmlformats.org/officeDocument/2006/relationships/image" Target="../media/image7.png"/><Relationship Id="rId4" Type="http://schemas.openxmlformats.org/officeDocument/2006/relationships/hyperlink" Target="https://www.youtube.com/watch?v=6T-mhBJKP0k" TargetMode="External"/></Relationships>
</file>

<file path=ppt/slides/_rels/slide8.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9.jpeg"/><Relationship Id="rId5" Type="http://schemas.openxmlformats.org/officeDocument/2006/relationships/hyperlink" Target="http://www.google.co.uk/url?sa=i&amp;rct=j&amp;q=&amp;esrc=s&amp;frm=1&amp;source=images&amp;cd=&amp;cad=rja&amp;docid=Jm6DxFN0E-fkOM&amp;tbnid=zjVPxGA1x8MnBM:&amp;ved=0CAUQjRw&amp;url=http%3A%2F%2Fwww.publicdomainpictures.net%2Fview-image.php%3Fimage%3D34596%26picture%3Dquestion-mark&amp;ei=0vopUrqLCMWr7AaX6oHwCg&amp;bvm=bv.51773540,d.ZGU&amp;psig=AFQjCNGucRuCHGrc0p5Pzf8NtKk4_Mn3Ew&amp;ust=1378569291225676" TargetMode="External"/><Relationship Id="rId4" Type="http://schemas.openxmlformats.org/officeDocument/2006/relationships/image" Target="../media/image8.png"/></Relationships>
</file>

<file path=ppt/slides/_rels/slide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1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9.xml"/><Relationship Id="rId1" Type="http://schemas.openxmlformats.org/officeDocument/2006/relationships/slideLayout" Target="../slideLayouts/slideLayout2.xml"/><Relationship Id="rId5" Type="http://schemas.openxmlformats.org/officeDocument/2006/relationships/image" Target="../media/image12.png"/><Relationship Id="rId4" Type="http://schemas.openxmlformats.org/officeDocument/2006/relationships/image" Target="../media/image11.png"/></Relationships>
</file>

<file path=ppt/slides/_rels/slide1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1.jpeg"/></Relationships>
</file>

<file path=ppt/slides/_rels/slide15.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395536" y="1268760"/>
            <a:ext cx="8352928" cy="4708981"/>
          </a:xfrm>
          <a:prstGeom prst="rect">
            <a:avLst/>
          </a:prstGeom>
          <a:noFill/>
        </p:spPr>
        <p:txBody>
          <a:bodyPr wrap="square" rtlCol="0">
            <a:spAutoFit/>
          </a:bodyPr>
          <a:lstStyle/>
          <a:p>
            <a:pPr algn="ctr"/>
            <a:r>
              <a:rPr lang="en-GB" sz="5400" b="1" dirty="0" smtClean="0">
                <a:latin typeface="Arial" pitchFamily="34" charset="0"/>
                <a:cs typeface="Arial" pitchFamily="34" charset="0"/>
              </a:rPr>
              <a:t>Redesigning Schooling: a grassroots movement</a:t>
            </a:r>
          </a:p>
          <a:p>
            <a:pPr algn="ctr"/>
            <a:endParaRPr lang="en-GB" sz="5400" b="1" dirty="0" smtClean="0">
              <a:latin typeface="Arial" pitchFamily="34" charset="0"/>
              <a:cs typeface="Arial" pitchFamily="34" charset="0"/>
            </a:endParaRPr>
          </a:p>
          <a:p>
            <a:pPr algn="ctr"/>
            <a:endParaRPr lang="en-GB" sz="1200" b="1" dirty="0" smtClean="0">
              <a:latin typeface="Arial" pitchFamily="34" charset="0"/>
              <a:cs typeface="Arial" pitchFamily="34" charset="0"/>
            </a:endParaRPr>
          </a:p>
          <a:p>
            <a:pPr algn="ctr"/>
            <a:r>
              <a:rPr lang="en-GB" sz="3600" dirty="0" smtClean="0">
                <a:latin typeface="Arial" pitchFamily="34" charset="0"/>
                <a:cs typeface="Arial" pitchFamily="34" charset="0"/>
              </a:rPr>
              <a:t>ResearchEd, Dulwich College</a:t>
            </a:r>
          </a:p>
          <a:p>
            <a:pPr algn="ctr"/>
            <a:endParaRPr lang="en-GB" dirty="0" smtClean="0">
              <a:latin typeface="Arial" pitchFamily="34" charset="0"/>
              <a:cs typeface="Arial" pitchFamily="34" charset="0"/>
            </a:endParaRPr>
          </a:p>
          <a:p>
            <a:pPr algn="ctr"/>
            <a:endParaRPr lang="en-GB" dirty="0" smtClean="0">
              <a:latin typeface="Arial" pitchFamily="34" charset="0"/>
              <a:cs typeface="Arial" pitchFamily="34" charset="0"/>
            </a:endParaRPr>
          </a:p>
          <a:p>
            <a:pPr algn="ctr"/>
            <a:r>
              <a:rPr lang="en-GB" b="1" dirty="0" smtClean="0">
                <a:latin typeface="Arial" pitchFamily="34" charset="0"/>
                <a:cs typeface="Arial" pitchFamily="34" charset="0"/>
              </a:rPr>
              <a:t>Tom Sherrington</a:t>
            </a:r>
            <a:r>
              <a:rPr lang="en-GB" dirty="0" smtClean="0">
                <a:latin typeface="Arial" pitchFamily="34" charset="0"/>
                <a:cs typeface="Arial" pitchFamily="34" charset="0"/>
              </a:rPr>
              <a:t>, Chair of Vision 2040</a:t>
            </a:r>
            <a:endParaRPr lang="en-GB" b="1" dirty="0" smtClean="0">
              <a:latin typeface="Arial" pitchFamily="34" charset="0"/>
              <a:cs typeface="Arial" pitchFamily="34" charset="0"/>
            </a:endParaRPr>
          </a:p>
          <a:p>
            <a:pPr algn="ctr"/>
            <a:endParaRPr lang="en-GB" dirty="0">
              <a:latin typeface="Arial" pitchFamily="34" charset="0"/>
              <a:cs typeface="Arial" pitchFamily="34" charset="0"/>
            </a:endParaRPr>
          </a:p>
          <a:p>
            <a:pPr algn="ctr"/>
            <a:r>
              <a:rPr lang="en-GB" b="1" dirty="0" smtClean="0">
                <a:latin typeface="Arial" pitchFamily="34" charset="0"/>
                <a:cs typeface="Arial" pitchFamily="34" charset="0"/>
              </a:rPr>
              <a:t>Tom Middlehurst</a:t>
            </a:r>
            <a:r>
              <a:rPr lang="en-GB" dirty="0" smtClean="0">
                <a:latin typeface="Arial" pitchFamily="34" charset="0"/>
                <a:cs typeface="Arial" pitchFamily="34" charset="0"/>
              </a:rPr>
              <a:t>, Head of Research</a:t>
            </a:r>
          </a:p>
        </p:txBody>
      </p:sp>
      <p:pic>
        <p:nvPicPr>
          <p:cNvPr id="5" name="Content Placeholder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6012160" y="188640"/>
            <a:ext cx="3027440" cy="696265"/>
          </a:xfrm>
        </p:spPr>
      </p:pic>
    </p:spTree>
    <p:extLst>
      <p:ext uri="{BB962C8B-B14F-4D97-AF65-F5344CB8AC3E}">
        <p14:creationId xmlns:p14="http://schemas.microsoft.com/office/powerpoint/2010/main" val="413903408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6012160" y="188640"/>
            <a:ext cx="3027440" cy="696265"/>
          </a:xfrm>
        </p:spPr>
      </p:pic>
      <p:sp>
        <p:nvSpPr>
          <p:cNvPr id="3" name="TextBox 2"/>
          <p:cNvSpPr txBox="1"/>
          <p:nvPr/>
        </p:nvSpPr>
        <p:spPr>
          <a:xfrm>
            <a:off x="251520" y="908720"/>
            <a:ext cx="8856984" cy="1077218"/>
          </a:xfrm>
          <a:prstGeom prst="rect">
            <a:avLst/>
          </a:prstGeom>
          <a:noFill/>
          <a:ln w="38100">
            <a:noFill/>
          </a:ln>
        </p:spPr>
        <p:txBody>
          <a:bodyPr wrap="square" rtlCol="0">
            <a:spAutoFit/>
          </a:bodyPr>
          <a:lstStyle/>
          <a:p>
            <a:r>
              <a:rPr lang="en-GB" sz="3200" b="1" dirty="0" smtClean="0">
                <a:latin typeface="Arial" pitchFamily="34" charset="0"/>
                <a:cs typeface="Arial" pitchFamily="34" charset="0"/>
              </a:rPr>
              <a:t>What is Redesigning Schooling and Vision 2040?</a:t>
            </a:r>
          </a:p>
        </p:txBody>
      </p:sp>
      <p:pic>
        <p:nvPicPr>
          <p:cNvPr id="5122" name="Picture 2" descr="http://profile.ak.fbcdn.net/hprofile-ak-ash4/277086_445449275524983_2078745959_n.jpg">
            <a:hlinkClick r:id="rId4"/>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39552" y="2852936"/>
            <a:ext cx="2520280" cy="2520280"/>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p:cNvSpPr txBox="1"/>
          <p:nvPr/>
        </p:nvSpPr>
        <p:spPr>
          <a:xfrm>
            <a:off x="3038764" y="1789363"/>
            <a:ext cx="4824536" cy="5016758"/>
          </a:xfrm>
          <a:prstGeom prst="rect">
            <a:avLst/>
          </a:prstGeom>
          <a:noFill/>
        </p:spPr>
        <p:txBody>
          <a:bodyPr wrap="square" rtlCol="0">
            <a:spAutoFit/>
          </a:bodyPr>
          <a:lstStyle/>
          <a:p>
            <a:pPr marL="342900" indent="-342900">
              <a:buFont typeface="Arial" pitchFamily="34" charset="0"/>
              <a:buChar char="•"/>
            </a:pPr>
            <a:r>
              <a:rPr lang="en-GB" sz="2400" dirty="0" smtClean="0">
                <a:latin typeface="Arial" pitchFamily="34" charset="0"/>
                <a:cs typeface="Arial" pitchFamily="34" charset="0"/>
              </a:rPr>
              <a:t>The campaign</a:t>
            </a:r>
          </a:p>
          <a:p>
            <a:pPr marL="342900" indent="-342900">
              <a:buFont typeface="Arial" pitchFamily="34" charset="0"/>
              <a:buChar char="•"/>
            </a:pPr>
            <a:r>
              <a:rPr lang="en-GB" sz="2400" dirty="0" smtClean="0">
                <a:latin typeface="Arial" pitchFamily="34" charset="0"/>
                <a:cs typeface="Arial" pitchFamily="34" charset="0"/>
              </a:rPr>
              <a:t>March symposia</a:t>
            </a:r>
          </a:p>
          <a:p>
            <a:pPr marL="342900" indent="-342900">
              <a:buFont typeface="Arial" pitchFamily="34" charset="0"/>
              <a:buChar char="•"/>
            </a:pPr>
            <a:r>
              <a:rPr lang="en-GB" sz="2400" dirty="0" smtClean="0">
                <a:latin typeface="Arial" pitchFamily="34" charset="0"/>
                <a:cs typeface="Arial" pitchFamily="34" charset="0"/>
              </a:rPr>
              <a:t>Vision 2040</a:t>
            </a:r>
          </a:p>
          <a:p>
            <a:pPr marL="342900" indent="-342900">
              <a:buFont typeface="Arial" pitchFamily="34" charset="0"/>
              <a:buChar char="•"/>
            </a:pPr>
            <a:r>
              <a:rPr lang="en-GB" sz="2400" dirty="0" smtClean="0">
                <a:latin typeface="Arial" pitchFamily="34" charset="0"/>
                <a:cs typeface="Arial" pitchFamily="34" charset="0"/>
              </a:rPr>
              <a:t>Pamphlets</a:t>
            </a:r>
          </a:p>
          <a:p>
            <a:pPr marL="742950" lvl="1" indent="-285750">
              <a:buFont typeface="Arial" pitchFamily="34" charset="0"/>
              <a:buChar char="•"/>
            </a:pPr>
            <a:r>
              <a:rPr lang="en-GB" sz="1600" dirty="0" smtClean="0">
                <a:latin typeface="Arial" pitchFamily="34" charset="0"/>
                <a:cs typeface="Arial" pitchFamily="34" charset="0"/>
              </a:rPr>
              <a:t>Williamson, </a:t>
            </a:r>
            <a:r>
              <a:rPr lang="en-GB" sz="1600" i="1" dirty="0" smtClean="0">
                <a:latin typeface="Arial" pitchFamily="34" charset="0"/>
                <a:cs typeface="Arial" pitchFamily="34" charset="0"/>
              </a:rPr>
              <a:t>Why the need for change</a:t>
            </a:r>
          </a:p>
          <a:p>
            <a:pPr marL="742950" lvl="1" indent="-285750">
              <a:buFont typeface="Arial" pitchFamily="34" charset="0"/>
              <a:buChar char="•"/>
            </a:pPr>
            <a:r>
              <a:rPr lang="en-GB" sz="1600" dirty="0" smtClean="0">
                <a:latin typeface="Arial" pitchFamily="34" charset="0"/>
                <a:cs typeface="Arial" pitchFamily="34" charset="0"/>
              </a:rPr>
              <a:t>Claxton and Lucas, </a:t>
            </a:r>
            <a:r>
              <a:rPr lang="en-GB" sz="1600" i="1" dirty="0" smtClean="0">
                <a:latin typeface="Arial" pitchFamily="34" charset="0"/>
                <a:cs typeface="Arial" pitchFamily="34" charset="0"/>
              </a:rPr>
              <a:t>What kind of teaching for what kind of learning</a:t>
            </a:r>
          </a:p>
          <a:p>
            <a:pPr marL="742950" lvl="1" indent="-285750">
              <a:buFont typeface="Arial" pitchFamily="34" charset="0"/>
              <a:buChar char="•"/>
            </a:pPr>
            <a:r>
              <a:rPr lang="en-GB" sz="1600" dirty="0" smtClean="0">
                <a:latin typeface="Arial" pitchFamily="34" charset="0"/>
                <a:cs typeface="Arial" pitchFamily="34" charset="0"/>
              </a:rPr>
              <a:t>Wiliam, </a:t>
            </a:r>
            <a:r>
              <a:rPr lang="en-GB" sz="1600" i="1" dirty="0" smtClean="0">
                <a:latin typeface="Arial" pitchFamily="34" charset="0"/>
                <a:cs typeface="Arial" pitchFamily="34" charset="0"/>
              </a:rPr>
              <a:t>Principled curriculum design</a:t>
            </a:r>
          </a:p>
          <a:p>
            <a:pPr marL="742950" lvl="1" indent="-285750">
              <a:buFont typeface="Arial" pitchFamily="34" charset="0"/>
              <a:buChar char="•"/>
            </a:pPr>
            <a:r>
              <a:rPr lang="en-GB" sz="1600" dirty="0" smtClean="0">
                <a:latin typeface="Arial" pitchFamily="34" charset="0"/>
                <a:cs typeface="Arial" pitchFamily="34" charset="0"/>
              </a:rPr>
              <a:t>Matthews, </a:t>
            </a:r>
            <a:r>
              <a:rPr lang="en-GB" sz="1600" i="1" dirty="0" smtClean="0">
                <a:latin typeface="Arial" pitchFamily="34" charset="0"/>
                <a:cs typeface="Arial" pitchFamily="34" charset="0"/>
              </a:rPr>
              <a:t>Intelligent accountability</a:t>
            </a:r>
          </a:p>
          <a:p>
            <a:pPr marL="742950" lvl="1" indent="-285750">
              <a:buFont typeface="Arial" pitchFamily="34" charset="0"/>
              <a:buChar char="•"/>
            </a:pPr>
            <a:r>
              <a:rPr lang="en-GB" sz="1600" dirty="0" smtClean="0">
                <a:latin typeface="Arial" pitchFamily="34" charset="0"/>
                <a:cs typeface="Arial" pitchFamily="34" charset="0"/>
              </a:rPr>
              <a:t>Middlehurst, </a:t>
            </a:r>
            <a:r>
              <a:rPr lang="en-GB" sz="1600" i="1" dirty="0" smtClean="0">
                <a:latin typeface="Arial" pitchFamily="34" charset="0"/>
                <a:cs typeface="Arial" pitchFamily="34" charset="0"/>
              </a:rPr>
              <a:t>Student Impact</a:t>
            </a:r>
          </a:p>
          <a:p>
            <a:pPr marL="742950" lvl="1" indent="-285750">
              <a:buFont typeface="Arial" pitchFamily="34" charset="0"/>
              <a:buChar char="•"/>
            </a:pPr>
            <a:r>
              <a:rPr lang="en-GB" sz="1600" dirty="0" smtClean="0">
                <a:latin typeface="Arial" pitchFamily="34" charset="0"/>
                <a:cs typeface="Arial" pitchFamily="34" charset="0"/>
              </a:rPr>
              <a:t>Chambers, </a:t>
            </a:r>
            <a:r>
              <a:rPr lang="en-GB" sz="1600" i="1" dirty="0" smtClean="0">
                <a:latin typeface="Arial" pitchFamily="34" charset="0"/>
                <a:cs typeface="Arial" pitchFamily="34" charset="0"/>
              </a:rPr>
              <a:t>Employers</a:t>
            </a:r>
          </a:p>
          <a:p>
            <a:pPr marL="742950" lvl="1" indent="-285750">
              <a:buFont typeface="Arial" pitchFamily="34" charset="0"/>
              <a:buChar char="•"/>
            </a:pPr>
            <a:r>
              <a:rPr lang="en-GB" sz="1600" dirty="0" smtClean="0">
                <a:latin typeface="Arial" pitchFamily="34" charset="0"/>
                <a:cs typeface="Arial" pitchFamily="34" charset="0"/>
              </a:rPr>
              <a:t>Lucas, </a:t>
            </a:r>
            <a:r>
              <a:rPr lang="en-GB" sz="1600" i="1" dirty="0" smtClean="0">
                <a:latin typeface="Arial" pitchFamily="34" charset="0"/>
                <a:cs typeface="Arial" pitchFamily="34" charset="0"/>
              </a:rPr>
              <a:t>Parents</a:t>
            </a:r>
          </a:p>
          <a:p>
            <a:pPr marL="742950" lvl="1" indent="-285750">
              <a:buFont typeface="Arial" pitchFamily="34" charset="0"/>
              <a:buChar char="•"/>
            </a:pPr>
            <a:r>
              <a:rPr lang="en-GB" sz="1600" dirty="0" smtClean="0">
                <a:latin typeface="Arial" pitchFamily="34" charset="0"/>
                <a:cs typeface="Arial" pitchFamily="34" charset="0"/>
              </a:rPr>
              <a:t>Wiliam, </a:t>
            </a:r>
            <a:r>
              <a:rPr lang="en-GB" sz="1600" i="1" dirty="0" smtClean="0">
                <a:latin typeface="Arial" pitchFamily="34" charset="0"/>
                <a:cs typeface="Arial" pitchFamily="34" charset="0"/>
              </a:rPr>
              <a:t>Assessment</a:t>
            </a:r>
          </a:p>
          <a:p>
            <a:pPr marL="742950" lvl="1" indent="-285750">
              <a:buFont typeface="Arial" pitchFamily="34" charset="0"/>
              <a:buChar char="•"/>
            </a:pPr>
            <a:r>
              <a:rPr lang="en-GB" sz="1600" dirty="0" err="1" smtClean="0">
                <a:latin typeface="Arial" pitchFamily="34" charset="0"/>
                <a:cs typeface="Arial" pitchFamily="34" charset="0"/>
              </a:rPr>
              <a:t>Fullan</a:t>
            </a:r>
            <a:r>
              <a:rPr lang="en-GB" sz="1600" dirty="0" smtClean="0">
                <a:latin typeface="Arial" pitchFamily="34" charset="0"/>
                <a:cs typeface="Arial" pitchFamily="34" charset="0"/>
              </a:rPr>
              <a:t> and Hargreaves, </a:t>
            </a:r>
            <a:r>
              <a:rPr lang="en-GB" sz="1600" i="1" dirty="0" smtClean="0">
                <a:latin typeface="Arial" pitchFamily="34" charset="0"/>
                <a:cs typeface="Arial" pitchFamily="34" charset="0"/>
              </a:rPr>
              <a:t>Professional capital for the UK</a:t>
            </a:r>
            <a:endParaRPr lang="en-GB" sz="1600" dirty="0" smtClean="0">
              <a:latin typeface="Arial" pitchFamily="34" charset="0"/>
              <a:cs typeface="Arial" pitchFamily="34" charset="0"/>
            </a:endParaRPr>
          </a:p>
          <a:p>
            <a:pPr marL="342900" indent="-342900">
              <a:buFont typeface="Arial" pitchFamily="34" charset="0"/>
              <a:buChar char="•"/>
            </a:pPr>
            <a:r>
              <a:rPr lang="en-GB" sz="2400" dirty="0" smtClean="0">
                <a:latin typeface="Arial" pitchFamily="34" charset="0"/>
                <a:cs typeface="Arial" pitchFamily="34" charset="0"/>
              </a:rPr>
              <a:t>National Conference 2013</a:t>
            </a:r>
          </a:p>
          <a:p>
            <a:r>
              <a:rPr lang="en-GB" sz="1600" dirty="0">
                <a:latin typeface="Arial" pitchFamily="34" charset="0"/>
                <a:cs typeface="Arial" pitchFamily="34" charset="0"/>
              </a:rPr>
              <a:t>	</a:t>
            </a:r>
            <a:r>
              <a:rPr lang="en-GB" sz="1600" dirty="0" smtClean="0">
                <a:latin typeface="Arial" pitchFamily="34" charset="0"/>
                <a:cs typeface="Arial" pitchFamily="34" charset="0"/>
              </a:rPr>
              <a:t>5 – 6 December, Manchester Central</a:t>
            </a:r>
            <a:endParaRPr lang="en-GB" sz="1600" dirty="0">
              <a:latin typeface="Arial" pitchFamily="34" charset="0"/>
              <a:cs typeface="Arial" pitchFamily="34" charset="0"/>
            </a:endParaRPr>
          </a:p>
        </p:txBody>
      </p:sp>
    </p:spTree>
    <p:extLst>
      <p:ext uri="{BB962C8B-B14F-4D97-AF65-F5344CB8AC3E}">
        <p14:creationId xmlns:p14="http://schemas.microsoft.com/office/powerpoint/2010/main" val="370270705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6012160" y="188640"/>
            <a:ext cx="3027440" cy="696265"/>
          </a:xfrm>
        </p:spPr>
      </p:pic>
      <p:pic>
        <p:nvPicPr>
          <p:cNvPr id="1032" name="Picture 8" descr="http://i1.birminghammail.co.uk/news/uk-news/article1947644.ece/ALTERNATES/s615/EDUCATION%20Gove%20071784_483-1947644.jpg">
            <a:hlinkClick r:id="rId4"/>
          </p:cNvPr>
          <p:cNvPicPr>
            <a:picLocks noChangeAspect="1" noChangeArrowheads="1"/>
          </p:cNvPicPr>
          <p:nvPr/>
        </p:nvPicPr>
        <p:blipFill rotWithShape="1">
          <a:blip r:embed="rId5">
            <a:duotone>
              <a:schemeClr val="accent1">
                <a:shade val="45000"/>
                <a:satMod val="135000"/>
              </a:schemeClr>
              <a:prstClr val="white"/>
            </a:duotone>
            <a:extLst>
              <a:ext uri="{28A0092B-C50C-407E-A947-70E740481C1C}">
                <a14:useLocalDpi xmlns:a14="http://schemas.microsoft.com/office/drawing/2010/main" val="0"/>
              </a:ext>
            </a:extLst>
          </a:blip>
          <a:srcRect l="3595" r="6882"/>
          <a:stretch/>
        </p:blipFill>
        <p:spPr bwMode="auto">
          <a:xfrm>
            <a:off x="5403552" y="2132856"/>
            <a:ext cx="3416920" cy="2538282"/>
          </a:xfrm>
          <a:prstGeom prst="rect">
            <a:avLst/>
          </a:prstGeom>
          <a:noFill/>
          <a:effectLst>
            <a:softEdge rad="127000"/>
          </a:effectLst>
          <a:extLst>
            <a:ext uri="{909E8E84-426E-40DD-AFC4-6F175D3DCCD1}">
              <a14:hiddenFill xmlns:a14="http://schemas.microsoft.com/office/drawing/2010/main">
                <a:solidFill>
                  <a:srgbClr val="FFFFFF"/>
                </a:solidFill>
              </a14:hiddenFill>
            </a:ext>
          </a:extLst>
        </p:spPr>
      </p:pic>
      <p:sp>
        <p:nvSpPr>
          <p:cNvPr id="3" name="TextBox 2"/>
          <p:cNvSpPr txBox="1"/>
          <p:nvPr/>
        </p:nvSpPr>
        <p:spPr>
          <a:xfrm>
            <a:off x="251520" y="908720"/>
            <a:ext cx="8856984" cy="584775"/>
          </a:xfrm>
          <a:prstGeom prst="rect">
            <a:avLst/>
          </a:prstGeom>
          <a:noFill/>
          <a:ln w="38100">
            <a:noFill/>
          </a:ln>
        </p:spPr>
        <p:txBody>
          <a:bodyPr wrap="square" rtlCol="0">
            <a:spAutoFit/>
          </a:bodyPr>
          <a:lstStyle/>
          <a:p>
            <a:r>
              <a:rPr lang="en-GB" sz="3200" b="1" dirty="0" smtClean="0">
                <a:latin typeface="Arial" pitchFamily="34" charset="0"/>
                <a:cs typeface="Arial" pitchFamily="34" charset="0"/>
              </a:rPr>
              <a:t>Why now?</a:t>
            </a:r>
          </a:p>
        </p:txBody>
      </p:sp>
      <p:sp>
        <p:nvSpPr>
          <p:cNvPr id="5" name="TextBox 4"/>
          <p:cNvSpPr txBox="1"/>
          <p:nvPr/>
        </p:nvSpPr>
        <p:spPr>
          <a:xfrm>
            <a:off x="251520" y="2028807"/>
            <a:ext cx="4896544" cy="4524315"/>
          </a:xfrm>
          <a:prstGeom prst="rect">
            <a:avLst/>
          </a:prstGeom>
          <a:noFill/>
        </p:spPr>
        <p:txBody>
          <a:bodyPr wrap="square" rtlCol="0">
            <a:spAutoFit/>
          </a:bodyPr>
          <a:lstStyle/>
          <a:p>
            <a:pPr algn="ctr"/>
            <a:r>
              <a:rPr lang="en-GB" sz="2400" i="1" dirty="0" smtClean="0">
                <a:latin typeface="Arial" pitchFamily="34" charset="0"/>
                <a:cs typeface="Arial" pitchFamily="34" charset="0"/>
              </a:rPr>
              <a:t>“. . . </a:t>
            </a:r>
            <a:r>
              <a:rPr lang="en-GB" sz="2400" i="1" dirty="0">
                <a:latin typeface="Arial" pitchFamily="34" charset="0"/>
                <a:cs typeface="Arial" pitchFamily="34" charset="0"/>
              </a:rPr>
              <a:t>p</a:t>
            </a:r>
            <a:r>
              <a:rPr lang="en-GB" sz="2400" i="1" dirty="0" smtClean="0">
                <a:latin typeface="Arial" pitchFamily="34" charset="0"/>
                <a:cs typeface="Arial" pitchFamily="34" charset="0"/>
              </a:rPr>
              <a:t>rofessional development for teachers is a central priority for the Department. </a:t>
            </a:r>
          </a:p>
          <a:p>
            <a:pPr algn="ctr"/>
            <a:endParaRPr lang="en-GB" sz="2400" i="1" dirty="0">
              <a:latin typeface="Arial" pitchFamily="34" charset="0"/>
              <a:cs typeface="Arial" pitchFamily="34" charset="0"/>
            </a:endParaRPr>
          </a:p>
          <a:p>
            <a:pPr algn="ctr"/>
            <a:r>
              <a:rPr lang="en-GB" sz="2400" i="1" dirty="0" smtClean="0">
                <a:latin typeface="Arial" pitchFamily="34" charset="0"/>
                <a:cs typeface="Arial" pitchFamily="34" charset="0"/>
              </a:rPr>
              <a:t>We are actively considering how we can encourage all teachers to take part in more professional learning.</a:t>
            </a:r>
          </a:p>
          <a:p>
            <a:pPr algn="ctr"/>
            <a:endParaRPr lang="en-GB" sz="2400" i="1" dirty="0">
              <a:latin typeface="Arial" pitchFamily="34" charset="0"/>
              <a:cs typeface="Arial" pitchFamily="34" charset="0"/>
            </a:endParaRPr>
          </a:p>
          <a:p>
            <a:pPr algn="ctr"/>
            <a:r>
              <a:rPr lang="en-GB" sz="2400" i="1" dirty="0" smtClean="0">
                <a:latin typeface="Arial" pitchFamily="34" charset="0"/>
                <a:cs typeface="Arial" pitchFamily="34" charset="0"/>
              </a:rPr>
              <a:t>We are particularly keen to help teachers to </a:t>
            </a:r>
            <a:r>
              <a:rPr lang="en-GB" sz="2400" b="1" i="1" dirty="0" smtClean="0">
                <a:latin typeface="Arial" pitchFamily="34" charset="0"/>
                <a:cs typeface="Arial" pitchFamily="34" charset="0"/>
              </a:rPr>
              <a:t>make better use of </a:t>
            </a:r>
            <a:r>
              <a:rPr lang="en-GB" sz="2400" i="1" dirty="0" smtClean="0">
                <a:latin typeface="Arial" pitchFamily="34" charset="0"/>
                <a:cs typeface="Arial" pitchFamily="34" charset="0"/>
              </a:rPr>
              <a:t>educational </a:t>
            </a:r>
            <a:r>
              <a:rPr lang="en-GB" sz="2400" b="1" i="1" dirty="0" smtClean="0">
                <a:latin typeface="Arial" pitchFamily="34" charset="0"/>
                <a:cs typeface="Arial" pitchFamily="34" charset="0"/>
              </a:rPr>
              <a:t>research</a:t>
            </a:r>
            <a:r>
              <a:rPr lang="en-GB" sz="2400" i="1" dirty="0" smtClean="0">
                <a:latin typeface="Arial" pitchFamily="34" charset="0"/>
                <a:cs typeface="Arial" pitchFamily="34" charset="0"/>
              </a:rPr>
              <a:t>.”</a:t>
            </a:r>
          </a:p>
        </p:txBody>
      </p:sp>
      <p:sp>
        <p:nvSpPr>
          <p:cNvPr id="2" name="TextBox 1"/>
          <p:cNvSpPr txBox="1"/>
          <p:nvPr/>
        </p:nvSpPr>
        <p:spPr>
          <a:xfrm>
            <a:off x="5364088" y="4699010"/>
            <a:ext cx="3384376" cy="1754326"/>
          </a:xfrm>
          <a:prstGeom prst="rect">
            <a:avLst/>
          </a:prstGeom>
          <a:noFill/>
        </p:spPr>
        <p:txBody>
          <a:bodyPr wrap="square" rtlCol="0">
            <a:spAutoFit/>
          </a:bodyPr>
          <a:lstStyle/>
          <a:p>
            <a:pPr algn="ctr"/>
            <a:r>
              <a:rPr lang="en-GB" b="1" dirty="0" smtClean="0">
                <a:latin typeface="Arial" pitchFamily="34" charset="0"/>
                <a:cs typeface="Arial" pitchFamily="34" charset="0"/>
              </a:rPr>
              <a:t>The </a:t>
            </a:r>
            <a:r>
              <a:rPr lang="en-GB" b="1" dirty="0" err="1" smtClean="0">
                <a:latin typeface="Arial" pitchFamily="34" charset="0"/>
                <a:cs typeface="Arial" pitchFamily="34" charset="0"/>
              </a:rPr>
              <a:t>Rt</a:t>
            </a:r>
            <a:r>
              <a:rPr lang="en-GB" b="1" dirty="0" smtClean="0">
                <a:latin typeface="Arial" pitchFamily="34" charset="0"/>
                <a:cs typeface="Arial" pitchFamily="34" charset="0"/>
              </a:rPr>
              <a:t> Hon Michael Gove MP</a:t>
            </a:r>
            <a:endParaRPr lang="en-GB" dirty="0">
              <a:latin typeface="Arial" pitchFamily="34" charset="0"/>
              <a:cs typeface="Arial" pitchFamily="34" charset="0"/>
            </a:endParaRPr>
          </a:p>
          <a:p>
            <a:pPr algn="ctr"/>
            <a:endParaRPr lang="en-GB" dirty="0" smtClean="0">
              <a:latin typeface="Arial" pitchFamily="34" charset="0"/>
              <a:cs typeface="Arial" pitchFamily="34" charset="0"/>
            </a:endParaRPr>
          </a:p>
          <a:p>
            <a:pPr algn="ctr"/>
            <a:r>
              <a:rPr lang="en-GB" i="1" dirty="0" smtClean="0">
                <a:latin typeface="Arial" pitchFamily="34" charset="0"/>
                <a:cs typeface="Arial" pitchFamily="34" charset="0"/>
              </a:rPr>
              <a:t>Letter to the Teacher Development Trust</a:t>
            </a:r>
          </a:p>
          <a:p>
            <a:pPr algn="ctr"/>
            <a:endParaRPr lang="en-GB" dirty="0" smtClean="0">
              <a:latin typeface="Arial" pitchFamily="34" charset="0"/>
              <a:cs typeface="Arial" pitchFamily="34" charset="0"/>
            </a:endParaRPr>
          </a:p>
          <a:p>
            <a:pPr algn="ctr"/>
            <a:r>
              <a:rPr lang="en-GB" dirty="0" smtClean="0">
                <a:latin typeface="Arial" pitchFamily="34" charset="0"/>
                <a:cs typeface="Arial" pitchFamily="34" charset="0"/>
              </a:rPr>
              <a:t>2013</a:t>
            </a:r>
          </a:p>
        </p:txBody>
      </p:sp>
    </p:spTree>
    <p:extLst>
      <p:ext uri="{BB962C8B-B14F-4D97-AF65-F5344CB8AC3E}">
        <p14:creationId xmlns:p14="http://schemas.microsoft.com/office/powerpoint/2010/main" val="341825342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6012160" y="188640"/>
            <a:ext cx="3027440" cy="696265"/>
          </a:xfrm>
        </p:spPr>
      </p:pic>
      <p:sp>
        <p:nvSpPr>
          <p:cNvPr id="3" name="TextBox 2"/>
          <p:cNvSpPr txBox="1"/>
          <p:nvPr/>
        </p:nvSpPr>
        <p:spPr>
          <a:xfrm>
            <a:off x="251520" y="908720"/>
            <a:ext cx="8856984" cy="584775"/>
          </a:xfrm>
          <a:prstGeom prst="rect">
            <a:avLst/>
          </a:prstGeom>
          <a:noFill/>
          <a:ln w="38100">
            <a:noFill/>
          </a:ln>
        </p:spPr>
        <p:txBody>
          <a:bodyPr wrap="square" rtlCol="0">
            <a:spAutoFit/>
          </a:bodyPr>
          <a:lstStyle/>
          <a:p>
            <a:r>
              <a:rPr lang="en-GB" sz="3200" b="1" dirty="0" smtClean="0">
                <a:latin typeface="Arial" pitchFamily="34" charset="0"/>
                <a:cs typeface="Arial" pitchFamily="34" charset="0"/>
              </a:rPr>
              <a:t>Why now?</a:t>
            </a:r>
          </a:p>
        </p:txBody>
      </p:sp>
      <p:sp>
        <p:nvSpPr>
          <p:cNvPr id="5" name="TextBox 4"/>
          <p:cNvSpPr txBox="1"/>
          <p:nvPr/>
        </p:nvSpPr>
        <p:spPr>
          <a:xfrm>
            <a:off x="3995936" y="2025614"/>
            <a:ext cx="4896544" cy="4154984"/>
          </a:xfrm>
          <a:prstGeom prst="rect">
            <a:avLst/>
          </a:prstGeom>
          <a:noFill/>
        </p:spPr>
        <p:txBody>
          <a:bodyPr wrap="square" rtlCol="0">
            <a:spAutoFit/>
          </a:bodyPr>
          <a:lstStyle/>
          <a:p>
            <a:pPr algn="ctr"/>
            <a:r>
              <a:rPr lang="en-GB" sz="2400" i="1" dirty="0" smtClean="0">
                <a:latin typeface="Arial" pitchFamily="34" charset="0"/>
                <a:cs typeface="Arial" pitchFamily="34" charset="0"/>
              </a:rPr>
              <a:t>First, we need greater emphasis on the importance of CPD for teachers. This agenda needs to be delivered through collaboration between schools. </a:t>
            </a:r>
          </a:p>
          <a:p>
            <a:pPr algn="ctr"/>
            <a:endParaRPr lang="en-GB" sz="2400" i="1" dirty="0">
              <a:latin typeface="Arial" pitchFamily="34" charset="0"/>
              <a:cs typeface="Arial" pitchFamily="34" charset="0"/>
            </a:endParaRPr>
          </a:p>
          <a:p>
            <a:pPr algn="ctr"/>
            <a:r>
              <a:rPr lang="en-GB" sz="2400" i="1" dirty="0" smtClean="0">
                <a:latin typeface="Arial" pitchFamily="34" charset="0"/>
                <a:cs typeface="Arial" pitchFamily="34" charset="0"/>
              </a:rPr>
              <a:t>Second, we need to make it the norm . . . that they </a:t>
            </a:r>
            <a:r>
              <a:rPr lang="en-GB" sz="2400" b="1" i="1" dirty="0" smtClean="0">
                <a:latin typeface="Arial" pitchFamily="34" charset="0"/>
                <a:cs typeface="Arial" pitchFamily="34" charset="0"/>
              </a:rPr>
              <a:t>use data to systematically evaluate </a:t>
            </a:r>
            <a:r>
              <a:rPr lang="en-GB" sz="2400" i="1" dirty="0" smtClean="0">
                <a:latin typeface="Arial" pitchFamily="34" charset="0"/>
                <a:cs typeface="Arial" pitchFamily="34" charset="0"/>
              </a:rPr>
              <a:t>the impact of development strategies for effective teaching and learning.</a:t>
            </a:r>
            <a:endParaRPr lang="en-GB" sz="2400" i="1" dirty="0">
              <a:latin typeface="Arial" pitchFamily="34" charset="0"/>
              <a:cs typeface="Arial" pitchFamily="34" charset="0"/>
            </a:endParaRPr>
          </a:p>
        </p:txBody>
      </p:sp>
      <p:sp>
        <p:nvSpPr>
          <p:cNvPr id="2" name="TextBox 1"/>
          <p:cNvSpPr txBox="1"/>
          <p:nvPr/>
        </p:nvSpPr>
        <p:spPr>
          <a:xfrm>
            <a:off x="395536" y="4699010"/>
            <a:ext cx="3384376" cy="1477328"/>
          </a:xfrm>
          <a:prstGeom prst="rect">
            <a:avLst/>
          </a:prstGeom>
          <a:noFill/>
        </p:spPr>
        <p:txBody>
          <a:bodyPr wrap="square" rtlCol="0">
            <a:spAutoFit/>
          </a:bodyPr>
          <a:lstStyle/>
          <a:p>
            <a:pPr algn="ctr"/>
            <a:r>
              <a:rPr lang="en-GB" b="1" dirty="0" smtClean="0">
                <a:latin typeface="Arial" pitchFamily="34" charset="0"/>
                <a:cs typeface="Arial" pitchFamily="34" charset="0"/>
              </a:rPr>
              <a:t>Stephen </a:t>
            </a:r>
            <a:r>
              <a:rPr lang="en-GB" b="1" dirty="0" err="1" smtClean="0">
                <a:latin typeface="Arial" pitchFamily="34" charset="0"/>
                <a:cs typeface="Arial" pitchFamily="34" charset="0"/>
              </a:rPr>
              <a:t>Twigg</a:t>
            </a:r>
            <a:r>
              <a:rPr lang="en-GB" b="1" dirty="0" smtClean="0">
                <a:latin typeface="Arial" pitchFamily="34" charset="0"/>
                <a:cs typeface="Arial" pitchFamily="34" charset="0"/>
              </a:rPr>
              <a:t> MP</a:t>
            </a:r>
            <a:endParaRPr lang="en-GB" dirty="0">
              <a:latin typeface="Arial" pitchFamily="34" charset="0"/>
              <a:cs typeface="Arial" pitchFamily="34" charset="0"/>
            </a:endParaRPr>
          </a:p>
          <a:p>
            <a:pPr algn="ctr"/>
            <a:endParaRPr lang="en-GB" dirty="0" smtClean="0">
              <a:latin typeface="Arial" pitchFamily="34" charset="0"/>
              <a:cs typeface="Arial" pitchFamily="34" charset="0"/>
            </a:endParaRPr>
          </a:p>
          <a:p>
            <a:pPr algn="ctr"/>
            <a:r>
              <a:rPr lang="en-GB" i="1" dirty="0" smtClean="0">
                <a:latin typeface="Arial" pitchFamily="34" charset="0"/>
                <a:cs typeface="Arial" pitchFamily="34" charset="0"/>
              </a:rPr>
              <a:t>Teaching Leaders Quarterly</a:t>
            </a:r>
          </a:p>
          <a:p>
            <a:pPr algn="ctr"/>
            <a:endParaRPr lang="en-GB" dirty="0" smtClean="0">
              <a:latin typeface="Arial" pitchFamily="34" charset="0"/>
              <a:cs typeface="Arial" pitchFamily="34" charset="0"/>
            </a:endParaRPr>
          </a:p>
          <a:p>
            <a:pPr algn="ctr"/>
            <a:r>
              <a:rPr lang="en-GB" dirty="0" smtClean="0">
                <a:latin typeface="Arial" pitchFamily="34" charset="0"/>
                <a:cs typeface="Arial" pitchFamily="34" charset="0"/>
              </a:rPr>
              <a:t>2013</a:t>
            </a:r>
          </a:p>
        </p:txBody>
      </p:sp>
      <p:pic>
        <p:nvPicPr>
          <p:cNvPr id="7" name="Picture 6" descr="http://static.guim.co.uk/sys-images/Guardian/Pix/pictures/2012/7/10/1341918020309/Stephen-Twigg-008.jpg">
            <a:hlinkClick r:id="rId4"/>
          </p:cNvPr>
          <p:cNvPicPr>
            <a:picLocks noChangeAspect="1" noChangeArrowheads="1"/>
          </p:cNvPicPr>
          <p:nvPr/>
        </p:nvPicPr>
        <p:blipFill rotWithShape="1">
          <a:blip r:embed="rId5">
            <a:duotone>
              <a:schemeClr val="accent2">
                <a:shade val="45000"/>
                <a:satMod val="135000"/>
              </a:schemeClr>
              <a:prstClr val="white"/>
            </a:duotone>
            <a:extLst>
              <a:ext uri="{28A0092B-C50C-407E-A947-70E740481C1C}">
                <a14:useLocalDpi xmlns:a14="http://schemas.microsoft.com/office/drawing/2010/main" val="0"/>
              </a:ext>
            </a:extLst>
          </a:blip>
          <a:srcRect l="8811" r="12739" b="1087"/>
          <a:stretch/>
        </p:blipFill>
        <p:spPr bwMode="auto">
          <a:xfrm>
            <a:off x="435585" y="2051866"/>
            <a:ext cx="3354454" cy="2537688"/>
          </a:xfrm>
          <a:prstGeom prst="rect">
            <a:avLst/>
          </a:prstGeom>
          <a:noFill/>
          <a:effectLst>
            <a:softEdge rad="1270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2881928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http://i3.mirror.co.uk/incoming/article1303042.ece/ALTERNATES/s615/david%20laws-1303042.jpg">
            <a:hlinkClick r:id="rId3"/>
          </p:cNvPr>
          <p:cNvPicPr>
            <a:picLocks noChangeAspect="1" noChangeArrowheads="1"/>
          </p:cNvPicPr>
          <p:nvPr/>
        </p:nvPicPr>
        <p:blipFill rotWithShape="1">
          <a:blip r:embed="rId4">
            <a:duotone>
              <a:schemeClr val="accent6">
                <a:shade val="45000"/>
                <a:satMod val="135000"/>
              </a:schemeClr>
              <a:prstClr val="white"/>
            </a:duotone>
            <a:extLst>
              <a:ext uri="{28A0092B-C50C-407E-A947-70E740481C1C}">
                <a14:useLocalDpi xmlns:a14="http://schemas.microsoft.com/office/drawing/2010/main" val="0"/>
              </a:ext>
            </a:extLst>
          </a:blip>
          <a:srcRect l="3067" r="7254"/>
          <a:stretch/>
        </p:blipFill>
        <p:spPr bwMode="auto">
          <a:xfrm>
            <a:off x="5403552" y="2134995"/>
            <a:ext cx="3422518" cy="2538077"/>
          </a:xfrm>
          <a:prstGeom prst="rect">
            <a:avLst/>
          </a:prstGeom>
          <a:noFill/>
          <a:effectLst>
            <a:softEdge rad="127000"/>
          </a:effectLst>
          <a:extLst>
            <a:ext uri="{909E8E84-426E-40DD-AFC4-6F175D3DCCD1}">
              <a14:hiddenFill xmlns:a14="http://schemas.microsoft.com/office/drawing/2010/main">
                <a:solidFill>
                  <a:srgbClr val="FFFFFF"/>
                </a:solidFill>
              </a14:hiddenFill>
            </a:ext>
          </a:extLst>
        </p:spPr>
      </p:pic>
      <p:pic>
        <p:nvPicPr>
          <p:cNvPr id="4" name="Content Placeholder 3"/>
          <p:cNvPicPr>
            <a:picLocks noGrp="1" noChangeAspect="1"/>
          </p:cNvPicPr>
          <p:nvPr>
            <p:ph idx="1"/>
          </p:nvPr>
        </p:nvPicPr>
        <p:blipFill>
          <a:blip r:embed="rId5" cstate="print">
            <a:extLst>
              <a:ext uri="{28A0092B-C50C-407E-A947-70E740481C1C}">
                <a14:useLocalDpi xmlns:a14="http://schemas.microsoft.com/office/drawing/2010/main" val="0"/>
              </a:ext>
            </a:extLst>
          </a:blip>
          <a:stretch>
            <a:fillRect/>
          </a:stretch>
        </p:blipFill>
        <p:spPr>
          <a:xfrm>
            <a:off x="6012160" y="188640"/>
            <a:ext cx="3027440" cy="696265"/>
          </a:xfrm>
        </p:spPr>
      </p:pic>
      <p:sp>
        <p:nvSpPr>
          <p:cNvPr id="3" name="TextBox 2"/>
          <p:cNvSpPr txBox="1"/>
          <p:nvPr/>
        </p:nvSpPr>
        <p:spPr>
          <a:xfrm>
            <a:off x="251520" y="908720"/>
            <a:ext cx="8856984" cy="584775"/>
          </a:xfrm>
          <a:prstGeom prst="rect">
            <a:avLst/>
          </a:prstGeom>
          <a:noFill/>
          <a:ln w="38100">
            <a:noFill/>
          </a:ln>
        </p:spPr>
        <p:txBody>
          <a:bodyPr wrap="square" rtlCol="0">
            <a:spAutoFit/>
          </a:bodyPr>
          <a:lstStyle/>
          <a:p>
            <a:r>
              <a:rPr lang="en-GB" sz="3200" b="1" dirty="0" smtClean="0">
                <a:latin typeface="Arial" pitchFamily="34" charset="0"/>
                <a:cs typeface="Arial" pitchFamily="34" charset="0"/>
              </a:rPr>
              <a:t>Why now?</a:t>
            </a:r>
          </a:p>
        </p:txBody>
      </p:sp>
      <p:sp>
        <p:nvSpPr>
          <p:cNvPr id="5" name="TextBox 4"/>
          <p:cNvSpPr txBox="1"/>
          <p:nvPr/>
        </p:nvSpPr>
        <p:spPr>
          <a:xfrm>
            <a:off x="251520" y="2379652"/>
            <a:ext cx="4896544" cy="3785652"/>
          </a:xfrm>
          <a:prstGeom prst="rect">
            <a:avLst/>
          </a:prstGeom>
          <a:noFill/>
        </p:spPr>
        <p:txBody>
          <a:bodyPr wrap="square" rtlCol="0">
            <a:spAutoFit/>
          </a:bodyPr>
          <a:lstStyle/>
          <a:p>
            <a:pPr algn="ctr"/>
            <a:r>
              <a:rPr lang="en-GB" sz="2400" i="1" dirty="0" smtClean="0">
                <a:latin typeface="Arial" pitchFamily="34" charset="0"/>
                <a:cs typeface="Arial" pitchFamily="34" charset="0"/>
              </a:rPr>
              <a:t>“To improve training and professional development of teachers, leaders and support staff, we will . . . help talented teachers develop into school leaders, and </a:t>
            </a:r>
            <a:r>
              <a:rPr lang="en-GB" sz="2400" i="1" dirty="0">
                <a:latin typeface="Arial" pitchFamily="34" charset="0"/>
                <a:cs typeface="Arial" pitchFamily="34" charset="0"/>
              </a:rPr>
              <a:t> </a:t>
            </a:r>
            <a:r>
              <a:rPr lang="en-GB" sz="2400" i="1" dirty="0" smtClean="0">
                <a:latin typeface="Arial" pitchFamily="34" charset="0"/>
                <a:cs typeface="Arial" pitchFamily="34" charset="0"/>
              </a:rPr>
              <a:t>introduce new </a:t>
            </a:r>
            <a:r>
              <a:rPr lang="en-GB" sz="2400" b="1" i="1" dirty="0" smtClean="0">
                <a:latin typeface="Arial" pitchFamily="34" charset="0"/>
                <a:cs typeface="Arial" pitchFamily="34" charset="0"/>
              </a:rPr>
              <a:t>ways for teachers to improve their teaching based on evidence </a:t>
            </a:r>
            <a:r>
              <a:rPr lang="en-GB" sz="2400" i="1" dirty="0" smtClean="0">
                <a:latin typeface="Arial" pitchFamily="34" charset="0"/>
                <a:cs typeface="Arial" pitchFamily="34" charset="0"/>
              </a:rPr>
              <a:t>about what works”</a:t>
            </a:r>
          </a:p>
          <a:p>
            <a:pPr algn="ctr"/>
            <a:endParaRPr lang="en-GB" sz="2400" i="1" dirty="0" smtClean="0">
              <a:latin typeface="Arial" pitchFamily="34" charset="0"/>
              <a:cs typeface="Arial" pitchFamily="34" charset="0"/>
            </a:endParaRPr>
          </a:p>
        </p:txBody>
      </p:sp>
      <p:sp>
        <p:nvSpPr>
          <p:cNvPr id="2" name="TextBox 1"/>
          <p:cNvSpPr txBox="1"/>
          <p:nvPr/>
        </p:nvSpPr>
        <p:spPr>
          <a:xfrm>
            <a:off x="5364088" y="4699010"/>
            <a:ext cx="3384376" cy="1477328"/>
          </a:xfrm>
          <a:prstGeom prst="rect">
            <a:avLst/>
          </a:prstGeom>
          <a:noFill/>
        </p:spPr>
        <p:txBody>
          <a:bodyPr wrap="square" rtlCol="0">
            <a:spAutoFit/>
          </a:bodyPr>
          <a:lstStyle/>
          <a:p>
            <a:pPr algn="ctr"/>
            <a:r>
              <a:rPr lang="en-GB" b="1" dirty="0" smtClean="0">
                <a:latin typeface="Arial" pitchFamily="34" charset="0"/>
                <a:cs typeface="Arial" pitchFamily="34" charset="0"/>
              </a:rPr>
              <a:t>The </a:t>
            </a:r>
            <a:r>
              <a:rPr lang="en-GB" b="1" dirty="0" err="1" smtClean="0">
                <a:latin typeface="Arial" pitchFamily="34" charset="0"/>
                <a:cs typeface="Arial" pitchFamily="34" charset="0"/>
              </a:rPr>
              <a:t>Rt</a:t>
            </a:r>
            <a:r>
              <a:rPr lang="en-GB" b="1" dirty="0" smtClean="0">
                <a:latin typeface="Arial" pitchFamily="34" charset="0"/>
                <a:cs typeface="Arial" pitchFamily="34" charset="0"/>
              </a:rPr>
              <a:t> Hon David Laws MP</a:t>
            </a:r>
            <a:endParaRPr lang="en-GB" dirty="0">
              <a:latin typeface="Arial" pitchFamily="34" charset="0"/>
              <a:cs typeface="Arial" pitchFamily="34" charset="0"/>
            </a:endParaRPr>
          </a:p>
          <a:p>
            <a:pPr algn="ctr"/>
            <a:endParaRPr lang="en-GB" dirty="0" smtClean="0">
              <a:latin typeface="Arial" pitchFamily="34" charset="0"/>
              <a:cs typeface="Arial" pitchFamily="34" charset="0"/>
            </a:endParaRPr>
          </a:p>
          <a:p>
            <a:pPr algn="ctr"/>
            <a:r>
              <a:rPr lang="en-GB" i="1" dirty="0" smtClean="0">
                <a:latin typeface="Arial" pitchFamily="34" charset="0"/>
                <a:cs typeface="Arial" pitchFamily="34" charset="0"/>
              </a:rPr>
              <a:t>Department for Education</a:t>
            </a:r>
          </a:p>
          <a:p>
            <a:pPr algn="ctr"/>
            <a:endParaRPr lang="en-GB" dirty="0" smtClean="0">
              <a:latin typeface="Arial" pitchFamily="34" charset="0"/>
              <a:cs typeface="Arial" pitchFamily="34" charset="0"/>
            </a:endParaRPr>
          </a:p>
          <a:p>
            <a:pPr algn="ctr"/>
            <a:r>
              <a:rPr lang="en-GB" dirty="0" smtClean="0">
                <a:latin typeface="Arial" pitchFamily="34" charset="0"/>
                <a:cs typeface="Arial" pitchFamily="34" charset="0"/>
              </a:rPr>
              <a:t>2013</a:t>
            </a:r>
          </a:p>
        </p:txBody>
      </p:sp>
    </p:spTree>
    <p:extLst>
      <p:ext uri="{BB962C8B-B14F-4D97-AF65-F5344CB8AC3E}">
        <p14:creationId xmlns:p14="http://schemas.microsoft.com/office/powerpoint/2010/main" val="255522257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6012160" y="188640"/>
            <a:ext cx="3027440" cy="696265"/>
          </a:xfrm>
        </p:spPr>
      </p:pic>
      <p:pic>
        <p:nvPicPr>
          <p:cNvPr id="1026" name="Picture 2" descr="http://www.365astronomy.com/images/explorer-replogle-desktop-globe.jpg">
            <a:hlinkClick r:id="rId4"/>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156176" y="3501008"/>
            <a:ext cx="2692490" cy="3227870"/>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p:cNvSpPr txBox="1"/>
          <p:nvPr/>
        </p:nvSpPr>
        <p:spPr>
          <a:xfrm>
            <a:off x="251520" y="908720"/>
            <a:ext cx="8856984" cy="584775"/>
          </a:xfrm>
          <a:prstGeom prst="rect">
            <a:avLst/>
          </a:prstGeom>
          <a:noFill/>
          <a:ln w="38100">
            <a:noFill/>
          </a:ln>
        </p:spPr>
        <p:txBody>
          <a:bodyPr wrap="square" rtlCol="0">
            <a:spAutoFit/>
          </a:bodyPr>
          <a:lstStyle/>
          <a:p>
            <a:r>
              <a:rPr lang="en-GB" sz="3200" b="1" dirty="0" smtClean="0">
                <a:latin typeface="Arial" pitchFamily="34" charset="0"/>
                <a:cs typeface="Arial" pitchFamily="34" charset="0"/>
              </a:rPr>
              <a:t>The evidence</a:t>
            </a:r>
          </a:p>
        </p:txBody>
      </p:sp>
      <p:sp>
        <p:nvSpPr>
          <p:cNvPr id="5" name="TextBox 4"/>
          <p:cNvSpPr txBox="1"/>
          <p:nvPr/>
        </p:nvSpPr>
        <p:spPr>
          <a:xfrm>
            <a:off x="251520" y="1700808"/>
            <a:ext cx="6912768" cy="4801314"/>
          </a:xfrm>
          <a:prstGeom prst="rect">
            <a:avLst/>
          </a:prstGeom>
          <a:noFill/>
        </p:spPr>
        <p:txBody>
          <a:bodyPr wrap="square" rtlCol="0">
            <a:spAutoFit/>
          </a:bodyPr>
          <a:lstStyle/>
          <a:p>
            <a:r>
              <a:rPr lang="en-GB" sz="2400" dirty="0" smtClean="0">
                <a:latin typeface="Arial" pitchFamily="34" charset="0"/>
                <a:cs typeface="Arial" pitchFamily="34" charset="0"/>
              </a:rPr>
              <a:t>Countries that have succeeded in making teaching an attractive profession have often done so not just through pay, but by raising the status of teaching, offering real career prospects, and giving teachers </a:t>
            </a:r>
            <a:r>
              <a:rPr lang="en-GB" sz="2400" b="1" dirty="0" smtClean="0">
                <a:latin typeface="Arial" pitchFamily="34" charset="0"/>
                <a:cs typeface="Arial" pitchFamily="34" charset="0"/>
              </a:rPr>
              <a:t>responsibility as professionals </a:t>
            </a:r>
            <a:r>
              <a:rPr lang="en-GB" sz="2400" dirty="0" smtClean="0">
                <a:latin typeface="Arial" pitchFamily="34" charset="0"/>
                <a:cs typeface="Arial" pitchFamily="34" charset="0"/>
              </a:rPr>
              <a:t>and leaders of reform.</a:t>
            </a:r>
          </a:p>
          <a:p>
            <a:endParaRPr lang="en-GB" sz="2400" dirty="0">
              <a:latin typeface="Arial" pitchFamily="34" charset="0"/>
              <a:cs typeface="Arial" pitchFamily="34" charset="0"/>
            </a:endParaRPr>
          </a:p>
          <a:p>
            <a:r>
              <a:rPr lang="en-GB" sz="2400" dirty="0" smtClean="0">
                <a:latin typeface="Arial" pitchFamily="34" charset="0"/>
                <a:cs typeface="Arial" pitchFamily="34" charset="0"/>
              </a:rPr>
              <a:t>This requires teacher education that helps </a:t>
            </a:r>
            <a:r>
              <a:rPr lang="en-GB" sz="2400" b="1" dirty="0" smtClean="0">
                <a:latin typeface="Arial" pitchFamily="34" charset="0"/>
                <a:cs typeface="Arial" pitchFamily="34" charset="0"/>
              </a:rPr>
              <a:t>teachers to become innovators and researchers in education</a:t>
            </a:r>
            <a:r>
              <a:rPr lang="en-GB" sz="2400" dirty="0" smtClean="0">
                <a:latin typeface="Arial" pitchFamily="34" charset="0"/>
                <a:cs typeface="Arial" pitchFamily="34" charset="0"/>
              </a:rPr>
              <a:t>, not just civil </a:t>
            </a:r>
          </a:p>
          <a:p>
            <a:r>
              <a:rPr lang="en-GB" sz="2400" dirty="0" smtClean="0">
                <a:latin typeface="Arial" pitchFamily="34" charset="0"/>
                <a:cs typeface="Arial" pitchFamily="34" charset="0"/>
              </a:rPr>
              <a:t>servants who deliver curricula.</a:t>
            </a:r>
          </a:p>
          <a:p>
            <a:pPr algn="ctr"/>
            <a:endParaRPr lang="en-GB" sz="2400" dirty="0" smtClean="0">
              <a:latin typeface="Arial" pitchFamily="34" charset="0"/>
              <a:cs typeface="Arial" pitchFamily="34" charset="0"/>
            </a:endParaRPr>
          </a:p>
          <a:p>
            <a:r>
              <a:rPr lang="en-GB" b="1" i="1" dirty="0" smtClean="0">
                <a:latin typeface="Arial" pitchFamily="34" charset="0"/>
                <a:cs typeface="Arial" pitchFamily="34" charset="0"/>
              </a:rPr>
              <a:t>PISA 2012</a:t>
            </a:r>
          </a:p>
        </p:txBody>
      </p:sp>
    </p:spTree>
    <p:extLst>
      <p:ext uri="{BB962C8B-B14F-4D97-AF65-F5344CB8AC3E}">
        <p14:creationId xmlns:p14="http://schemas.microsoft.com/office/powerpoint/2010/main" val="175233855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6012160" y="188640"/>
            <a:ext cx="3027440" cy="696265"/>
          </a:xfrm>
        </p:spPr>
      </p:pic>
      <p:pic>
        <p:nvPicPr>
          <p:cNvPr id="2050" name="Picture 2">
            <a:hlinkClick r:id="rId4"/>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t="15198" b="14726"/>
          <a:stretch/>
        </p:blipFill>
        <p:spPr bwMode="auto">
          <a:xfrm>
            <a:off x="-1" y="1196752"/>
            <a:ext cx="9119717" cy="511256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19405098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6012160" y="188640"/>
            <a:ext cx="3027440" cy="696265"/>
          </a:xfrm>
        </p:spPr>
      </p:pic>
      <p:sp>
        <p:nvSpPr>
          <p:cNvPr id="5" name="TextBox 4"/>
          <p:cNvSpPr txBox="1"/>
          <p:nvPr/>
        </p:nvSpPr>
        <p:spPr>
          <a:xfrm>
            <a:off x="251520" y="908720"/>
            <a:ext cx="8856984" cy="584775"/>
          </a:xfrm>
          <a:prstGeom prst="rect">
            <a:avLst/>
          </a:prstGeom>
          <a:noFill/>
          <a:ln w="38100">
            <a:noFill/>
          </a:ln>
        </p:spPr>
        <p:txBody>
          <a:bodyPr wrap="square" rtlCol="0">
            <a:spAutoFit/>
          </a:bodyPr>
          <a:lstStyle/>
          <a:p>
            <a:r>
              <a:rPr lang="en-GB" sz="3200" b="1" dirty="0" smtClean="0">
                <a:latin typeface="Arial" pitchFamily="34" charset="0"/>
                <a:cs typeface="Arial" pitchFamily="34" charset="0"/>
              </a:rPr>
              <a:t>Effective teaching and learning</a:t>
            </a:r>
          </a:p>
        </p:txBody>
      </p:sp>
      <p:grpSp>
        <p:nvGrpSpPr>
          <p:cNvPr id="3" name="Group 2"/>
          <p:cNvGrpSpPr/>
          <p:nvPr/>
        </p:nvGrpSpPr>
        <p:grpSpPr>
          <a:xfrm>
            <a:off x="1187624" y="1655439"/>
            <a:ext cx="7200800" cy="4941168"/>
            <a:chOff x="1331640" y="1916832"/>
            <a:chExt cx="7200800" cy="4941168"/>
          </a:xfrm>
        </p:grpSpPr>
        <p:pic>
          <p:nvPicPr>
            <p:cNvPr id="3074" name="Picture 2"/>
            <p:cNvPicPr>
              <a:picLocks noChangeAspect="1" noChangeArrowheads="1"/>
            </p:cNvPicPr>
            <p:nvPr/>
          </p:nvPicPr>
          <p:blipFill rotWithShape="1">
            <a:blip r:embed="rId4">
              <a:extLst>
                <a:ext uri="{28A0092B-C50C-407E-A947-70E740481C1C}">
                  <a14:useLocalDpi xmlns:a14="http://schemas.microsoft.com/office/drawing/2010/main" val="0"/>
                </a:ext>
              </a:extLst>
            </a:blip>
            <a:srcRect l="7997" t="9360" r="5970" b="11566"/>
            <a:stretch/>
          </p:blipFill>
          <p:spPr bwMode="auto">
            <a:xfrm>
              <a:off x="1331640" y="1916832"/>
              <a:ext cx="6408712" cy="471228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Rectangle 1"/>
            <p:cNvSpPr/>
            <p:nvPr/>
          </p:nvSpPr>
          <p:spPr>
            <a:xfrm>
              <a:off x="6444208" y="6453336"/>
              <a:ext cx="2088232" cy="40466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7" name="TextBox 6"/>
          <p:cNvSpPr txBox="1"/>
          <p:nvPr/>
        </p:nvSpPr>
        <p:spPr>
          <a:xfrm>
            <a:off x="7236296" y="6367726"/>
            <a:ext cx="1656184" cy="307777"/>
          </a:xfrm>
          <a:prstGeom prst="rect">
            <a:avLst/>
          </a:prstGeom>
          <a:noFill/>
        </p:spPr>
        <p:txBody>
          <a:bodyPr wrap="square" rtlCol="0">
            <a:spAutoFit/>
          </a:bodyPr>
          <a:lstStyle/>
          <a:p>
            <a:r>
              <a:rPr lang="en-GB" sz="1400" dirty="0" smtClean="0">
                <a:latin typeface="Arial" pitchFamily="34" charset="0"/>
                <a:cs typeface="Arial" pitchFamily="34" charset="0"/>
              </a:rPr>
              <a:t>Claxton &amp; Lucas</a:t>
            </a:r>
            <a:endParaRPr lang="en-GB" sz="1400" dirty="0">
              <a:latin typeface="Arial" pitchFamily="34" charset="0"/>
              <a:cs typeface="Arial" pitchFamily="34" charset="0"/>
            </a:endParaRPr>
          </a:p>
        </p:txBody>
      </p:sp>
      <p:pic>
        <p:nvPicPr>
          <p:cNvPr id="1026" name="Picture 2" descr="http://www.publicdomainpictures.net/pictures/40000/nahled/question-mark.jpg">
            <a:hlinkClick r:id="rId5"/>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195736" y="1786598"/>
            <a:ext cx="4581127" cy="458112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5401581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026"/>
                                        </p:tgtEl>
                                        <p:attrNameLst>
                                          <p:attrName>style.visibility</p:attrName>
                                        </p:attrNameLst>
                                      </p:cBhvr>
                                      <p:to>
                                        <p:strVal val="visible"/>
                                      </p:to>
                                    </p:set>
                                    <p:animEffect transition="in" filter="fade">
                                      <p:cBhvr>
                                        <p:cTn id="7" dur="500"/>
                                        <p:tgtEl>
                                          <p:spTgt spid="10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251520" y="908720"/>
            <a:ext cx="8856984" cy="584775"/>
          </a:xfrm>
          <a:prstGeom prst="rect">
            <a:avLst/>
          </a:prstGeom>
          <a:noFill/>
          <a:ln w="38100">
            <a:noFill/>
          </a:ln>
        </p:spPr>
        <p:txBody>
          <a:bodyPr wrap="square" rtlCol="0">
            <a:spAutoFit/>
          </a:bodyPr>
          <a:lstStyle/>
          <a:p>
            <a:r>
              <a:rPr lang="en-GB" sz="3200" b="1" dirty="0" smtClean="0">
                <a:latin typeface="Arial" pitchFamily="34" charset="0"/>
                <a:cs typeface="Arial" pitchFamily="34" charset="0"/>
              </a:rPr>
              <a:t>T&amp;L Research Projects</a:t>
            </a:r>
          </a:p>
        </p:txBody>
      </p:sp>
      <p:pic>
        <p:nvPicPr>
          <p:cNvPr id="6" name="Content Placeholder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012160" y="188640"/>
            <a:ext cx="3027440" cy="696265"/>
          </a:xfrm>
          <a:prstGeom prst="rect">
            <a:avLst/>
          </a:prstGeom>
        </p:spPr>
      </p:pic>
      <p:sp>
        <p:nvSpPr>
          <p:cNvPr id="8" name="TextBox 7"/>
          <p:cNvSpPr txBox="1"/>
          <p:nvPr/>
        </p:nvSpPr>
        <p:spPr>
          <a:xfrm>
            <a:off x="251520" y="1844824"/>
            <a:ext cx="8640960" cy="2585323"/>
          </a:xfrm>
          <a:prstGeom prst="rect">
            <a:avLst/>
          </a:prstGeom>
        </p:spPr>
        <p:style>
          <a:lnRef idx="1">
            <a:schemeClr val="accent1"/>
          </a:lnRef>
          <a:fillRef idx="2">
            <a:schemeClr val="accent1"/>
          </a:fillRef>
          <a:effectRef idx="1">
            <a:schemeClr val="accent1"/>
          </a:effectRef>
          <a:fontRef idx="minor">
            <a:schemeClr val="dk1"/>
          </a:fontRef>
        </p:style>
        <p:txBody>
          <a:bodyPr wrap="square" rtlCol="0">
            <a:spAutoFit/>
          </a:bodyPr>
          <a:lstStyle/>
          <a:p>
            <a:r>
              <a:rPr lang="en-GB" b="1" dirty="0" smtClean="0">
                <a:latin typeface="Arial" pitchFamily="34" charset="0"/>
                <a:cs typeface="Arial" pitchFamily="34" charset="0"/>
              </a:rPr>
              <a:t>What </a:t>
            </a:r>
            <a:r>
              <a:rPr lang="en-GB" b="1" dirty="0">
                <a:latin typeface="Arial" pitchFamily="34" charset="0"/>
                <a:cs typeface="Arial" pitchFamily="34" charset="0"/>
              </a:rPr>
              <a:t>are the characteristics of effective learners and the contexts in which they develop in your own </a:t>
            </a:r>
            <a:r>
              <a:rPr lang="en-GB" b="1" dirty="0" smtClean="0">
                <a:latin typeface="Arial" pitchFamily="34" charset="0"/>
                <a:cs typeface="Arial" pitchFamily="34" charset="0"/>
              </a:rPr>
              <a:t>schools?</a:t>
            </a:r>
            <a:endParaRPr lang="en-GB" b="1" dirty="0">
              <a:latin typeface="Arial" pitchFamily="34" charset="0"/>
              <a:cs typeface="Arial" pitchFamily="34" charset="0"/>
            </a:endParaRPr>
          </a:p>
          <a:p>
            <a:pPr marL="285750" indent="-285750">
              <a:buFont typeface="Arial" pitchFamily="34" charset="0"/>
              <a:buChar char="•"/>
            </a:pPr>
            <a:r>
              <a:rPr lang="en-GB" dirty="0" smtClean="0">
                <a:latin typeface="Arial" pitchFamily="34" charset="0"/>
                <a:cs typeface="Arial" pitchFamily="34" charset="0"/>
              </a:rPr>
              <a:t>Bite-sized </a:t>
            </a:r>
            <a:r>
              <a:rPr lang="en-GB" dirty="0">
                <a:latin typeface="Arial" pitchFamily="34" charset="0"/>
                <a:cs typeface="Arial" pitchFamily="34" charset="0"/>
              </a:rPr>
              <a:t>case studies.</a:t>
            </a:r>
          </a:p>
          <a:p>
            <a:pPr marL="285750" indent="-285750">
              <a:buFont typeface="Arial" pitchFamily="34" charset="0"/>
              <a:buChar char="•"/>
            </a:pPr>
            <a:r>
              <a:rPr lang="en-GB" dirty="0" smtClean="0">
                <a:latin typeface="Arial" pitchFamily="34" charset="0"/>
                <a:cs typeface="Arial" pitchFamily="34" charset="0"/>
              </a:rPr>
              <a:t>Define the </a:t>
            </a:r>
            <a:r>
              <a:rPr lang="en-GB" dirty="0">
                <a:latin typeface="Arial" pitchFamily="34" charset="0"/>
                <a:cs typeface="Arial" pitchFamily="34" charset="0"/>
              </a:rPr>
              <a:t>characteristics of effective learners at the different stages of their school career from EY to 18 (scope to unpack the context beyond age / stage </a:t>
            </a:r>
            <a:r>
              <a:rPr lang="en-GB" dirty="0" smtClean="0">
                <a:latin typeface="Arial" pitchFamily="34" charset="0"/>
                <a:cs typeface="Arial" pitchFamily="34" charset="0"/>
              </a:rPr>
              <a:t>…)</a:t>
            </a:r>
          </a:p>
          <a:p>
            <a:pPr marL="285750" indent="-285750">
              <a:buFont typeface="Arial" pitchFamily="34" charset="0"/>
              <a:buChar char="•"/>
            </a:pPr>
            <a:r>
              <a:rPr lang="en-GB" dirty="0" smtClean="0">
                <a:latin typeface="Arial" pitchFamily="34" charset="0"/>
                <a:cs typeface="Arial" pitchFamily="34" charset="0"/>
              </a:rPr>
              <a:t>‘</a:t>
            </a:r>
            <a:r>
              <a:rPr lang="en-GB" dirty="0">
                <a:latin typeface="Arial" pitchFamily="34" charset="0"/>
                <a:cs typeface="Arial" pitchFamily="34" charset="0"/>
              </a:rPr>
              <a:t>Test’ the characteristics </a:t>
            </a:r>
            <a:r>
              <a:rPr lang="en-GB" dirty="0" smtClean="0">
                <a:latin typeface="Arial" pitchFamily="34" charset="0"/>
                <a:cs typeface="Arial" pitchFamily="34" charset="0"/>
              </a:rPr>
              <a:t>against </a:t>
            </a:r>
            <a:r>
              <a:rPr lang="en-GB" dirty="0">
                <a:latin typeface="Arial" pitchFamily="34" charset="0"/>
                <a:cs typeface="Arial" pitchFamily="34" charset="0"/>
              </a:rPr>
              <a:t>a broad range of different schools and </a:t>
            </a:r>
            <a:r>
              <a:rPr lang="en-GB" dirty="0" smtClean="0">
                <a:latin typeface="Arial" pitchFamily="34" charset="0"/>
                <a:cs typeface="Arial" pitchFamily="34" charset="0"/>
              </a:rPr>
              <a:t>contexts</a:t>
            </a:r>
          </a:p>
          <a:p>
            <a:pPr marL="285750" indent="-285750">
              <a:buFont typeface="Arial" pitchFamily="34" charset="0"/>
              <a:buChar char="•"/>
            </a:pPr>
            <a:r>
              <a:rPr lang="en-GB" dirty="0" smtClean="0">
                <a:latin typeface="Arial" pitchFamily="34" charset="0"/>
                <a:cs typeface="Arial" pitchFamily="34" charset="0"/>
              </a:rPr>
              <a:t>Exemplify </a:t>
            </a:r>
            <a:r>
              <a:rPr lang="en-GB" dirty="0">
                <a:latin typeface="Arial" pitchFamily="34" charset="0"/>
                <a:cs typeface="Arial" pitchFamily="34" charset="0"/>
              </a:rPr>
              <a:t>the definition using this broad range of schools </a:t>
            </a:r>
            <a:endParaRPr lang="en-GB" dirty="0" smtClean="0">
              <a:latin typeface="Arial" pitchFamily="34" charset="0"/>
              <a:cs typeface="Arial" pitchFamily="34" charset="0"/>
            </a:endParaRPr>
          </a:p>
          <a:p>
            <a:pPr marL="285750" indent="-285750">
              <a:buFont typeface="Arial" pitchFamily="34" charset="0"/>
              <a:buChar char="•"/>
            </a:pPr>
            <a:r>
              <a:rPr lang="en-GB" dirty="0" smtClean="0">
                <a:latin typeface="Arial" pitchFamily="34" charset="0"/>
                <a:cs typeface="Arial" pitchFamily="34" charset="0"/>
              </a:rPr>
              <a:t>Develop a </a:t>
            </a:r>
            <a:r>
              <a:rPr lang="en-GB" dirty="0">
                <a:latin typeface="Arial" pitchFamily="34" charset="0"/>
                <a:cs typeface="Arial" pitchFamily="34" charset="0"/>
              </a:rPr>
              <a:t>film of ‘characteristics of effective learners</a:t>
            </a:r>
            <a:r>
              <a:rPr lang="en-GB" dirty="0" smtClean="0">
                <a:latin typeface="Arial" pitchFamily="34" charset="0"/>
                <a:cs typeface="Arial" pitchFamily="34" charset="0"/>
              </a:rPr>
              <a:t>’</a:t>
            </a:r>
            <a:endParaRPr lang="en-GB" dirty="0">
              <a:latin typeface="Arial" pitchFamily="34" charset="0"/>
              <a:cs typeface="Arial" pitchFamily="34" charset="0"/>
            </a:endParaRPr>
          </a:p>
        </p:txBody>
      </p:sp>
      <p:sp>
        <p:nvSpPr>
          <p:cNvPr id="9" name="TextBox 8"/>
          <p:cNvSpPr txBox="1"/>
          <p:nvPr/>
        </p:nvSpPr>
        <p:spPr>
          <a:xfrm>
            <a:off x="235287" y="4725144"/>
            <a:ext cx="8640960" cy="1754326"/>
          </a:xfrm>
          <a:prstGeom prst="rect">
            <a:avLst/>
          </a:prstGeom>
        </p:spPr>
        <p:style>
          <a:lnRef idx="1">
            <a:schemeClr val="accent1"/>
          </a:lnRef>
          <a:fillRef idx="2">
            <a:schemeClr val="accent1"/>
          </a:fillRef>
          <a:effectRef idx="1">
            <a:schemeClr val="accent1"/>
          </a:effectRef>
          <a:fontRef idx="minor">
            <a:schemeClr val="dk1"/>
          </a:fontRef>
        </p:style>
        <p:txBody>
          <a:bodyPr wrap="square" rtlCol="0">
            <a:spAutoFit/>
          </a:bodyPr>
          <a:lstStyle/>
          <a:p>
            <a:r>
              <a:rPr lang="en-GB" b="1" dirty="0">
                <a:latin typeface="Arial" pitchFamily="34" charset="0"/>
                <a:cs typeface="Arial" pitchFamily="34" charset="0"/>
              </a:rPr>
              <a:t>Models of learning to re-educate and engage parents</a:t>
            </a:r>
          </a:p>
          <a:p>
            <a:pPr marL="285750" indent="-285750">
              <a:buFont typeface="Arial" pitchFamily="34" charset="0"/>
              <a:buChar char="•"/>
            </a:pPr>
            <a:r>
              <a:rPr lang="en-GB" dirty="0">
                <a:latin typeface="Arial" pitchFamily="34" charset="0"/>
                <a:cs typeface="Arial" pitchFamily="34" charset="0"/>
              </a:rPr>
              <a:t>Identify practice with impact in our </a:t>
            </a:r>
            <a:r>
              <a:rPr lang="en-GB" dirty="0" smtClean="0">
                <a:latin typeface="Arial" pitchFamily="34" charset="0"/>
                <a:cs typeface="Arial" pitchFamily="34" charset="0"/>
              </a:rPr>
              <a:t>own and other schools </a:t>
            </a:r>
          </a:p>
          <a:p>
            <a:pPr marL="285750" indent="-285750">
              <a:buFont typeface="Arial" pitchFamily="34" charset="0"/>
              <a:buChar char="•"/>
            </a:pPr>
            <a:r>
              <a:rPr lang="en-GB" dirty="0" smtClean="0">
                <a:latin typeface="Arial" pitchFamily="34" charset="0"/>
                <a:cs typeface="Arial" pitchFamily="34" charset="0"/>
              </a:rPr>
              <a:t>Summarise </a:t>
            </a:r>
            <a:r>
              <a:rPr lang="en-GB" dirty="0">
                <a:latin typeface="Arial" pitchFamily="34" charset="0"/>
                <a:cs typeface="Arial" pitchFamily="34" charset="0"/>
              </a:rPr>
              <a:t>research to date link school based evidence to the </a:t>
            </a:r>
            <a:r>
              <a:rPr lang="en-GB" dirty="0" smtClean="0">
                <a:latin typeface="Arial" pitchFamily="34" charset="0"/>
                <a:cs typeface="Arial" pitchFamily="34" charset="0"/>
              </a:rPr>
              <a:t>research</a:t>
            </a:r>
            <a:endParaRPr lang="en-GB" dirty="0">
              <a:latin typeface="Arial" pitchFamily="34" charset="0"/>
              <a:cs typeface="Arial" pitchFamily="34" charset="0"/>
            </a:endParaRPr>
          </a:p>
          <a:p>
            <a:pPr marL="285750" indent="-285750">
              <a:buFont typeface="Arial" pitchFamily="34" charset="0"/>
              <a:buChar char="•"/>
            </a:pPr>
            <a:r>
              <a:rPr lang="en-GB" dirty="0" smtClean="0">
                <a:latin typeface="Arial" pitchFamily="34" charset="0"/>
                <a:cs typeface="Arial" pitchFamily="34" charset="0"/>
              </a:rPr>
              <a:t>Work </a:t>
            </a:r>
            <a:r>
              <a:rPr lang="en-GB" dirty="0">
                <a:latin typeface="Arial" pitchFamily="34" charset="0"/>
                <a:cs typeface="Arial" pitchFamily="34" charset="0"/>
              </a:rPr>
              <a:t>with a range of schools in collecting ‘parent voice’ – what have parents found most effective in engaging with their child’s learning, breaking down barrier to being involved at school</a:t>
            </a:r>
            <a:r>
              <a:rPr lang="en-GB" dirty="0" smtClean="0">
                <a:latin typeface="Arial" pitchFamily="34" charset="0"/>
                <a:cs typeface="Arial" pitchFamily="34" charset="0"/>
              </a:rPr>
              <a:t>?</a:t>
            </a:r>
            <a:endParaRPr lang="en-GB" dirty="0">
              <a:latin typeface="Arial" pitchFamily="34" charset="0"/>
              <a:cs typeface="Arial" pitchFamily="34" charset="0"/>
            </a:endParaRPr>
          </a:p>
        </p:txBody>
      </p:sp>
    </p:spTree>
    <p:extLst>
      <p:ext uri="{BB962C8B-B14F-4D97-AF65-F5344CB8AC3E}">
        <p14:creationId xmlns:p14="http://schemas.microsoft.com/office/powerpoint/2010/main" val="3281899972"/>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6012160" y="188640"/>
            <a:ext cx="3027440" cy="696265"/>
          </a:xfrm>
        </p:spPr>
      </p:pic>
      <p:sp>
        <p:nvSpPr>
          <p:cNvPr id="5" name="TextBox 4"/>
          <p:cNvSpPr txBox="1"/>
          <p:nvPr/>
        </p:nvSpPr>
        <p:spPr>
          <a:xfrm>
            <a:off x="251520" y="908720"/>
            <a:ext cx="8856984" cy="584775"/>
          </a:xfrm>
          <a:prstGeom prst="rect">
            <a:avLst/>
          </a:prstGeom>
          <a:noFill/>
          <a:ln w="38100">
            <a:noFill/>
          </a:ln>
        </p:spPr>
        <p:txBody>
          <a:bodyPr wrap="square" rtlCol="0">
            <a:spAutoFit/>
          </a:bodyPr>
          <a:lstStyle/>
          <a:p>
            <a:r>
              <a:rPr lang="en-GB" sz="3200" b="1" dirty="0" smtClean="0">
                <a:latin typeface="Arial" pitchFamily="34" charset="0"/>
                <a:cs typeface="Arial" pitchFamily="34" charset="0"/>
              </a:rPr>
              <a:t>Principled curriculum design</a:t>
            </a:r>
          </a:p>
        </p:txBody>
      </p:sp>
      <p:sp>
        <p:nvSpPr>
          <p:cNvPr id="7" name="TextBox 6"/>
          <p:cNvSpPr txBox="1"/>
          <p:nvPr/>
        </p:nvSpPr>
        <p:spPr>
          <a:xfrm>
            <a:off x="7236296" y="6367726"/>
            <a:ext cx="1656184" cy="307777"/>
          </a:xfrm>
          <a:prstGeom prst="rect">
            <a:avLst/>
          </a:prstGeom>
          <a:noFill/>
        </p:spPr>
        <p:txBody>
          <a:bodyPr wrap="square" rtlCol="0">
            <a:spAutoFit/>
          </a:bodyPr>
          <a:lstStyle/>
          <a:p>
            <a:r>
              <a:rPr lang="en-GB" sz="1400" dirty="0" smtClean="0">
                <a:latin typeface="Arial" pitchFamily="34" charset="0"/>
                <a:cs typeface="Arial" pitchFamily="34" charset="0"/>
              </a:rPr>
              <a:t>Wiliam</a:t>
            </a:r>
            <a:endParaRPr lang="en-GB" sz="1400" dirty="0">
              <a:latin typeface="Arial" pitchFamily="34" charset="0"/>
              <a:cs typeface="Arial" pitchFamily="34" charset="0"/>
            </a:endParaRPr>
          </a:p>
        </p:txBody>
      </p:sp>
      <p:pic>
        <p:nvPicPr>
          <p:cNvPr id="6146" name="Picture 2"/>
          <p:cNvPicPr>
            <a:picLocks noChangeAspect="1" noChangeArrowheads="1"/>
          </p:cNvPicPr>
          <p:nvPr/>
        </p:nvPicPr>
        <p:blipFill rotWithShape="1">
          <a:blip r:embed="rId4">
            <a:extLst>
              <a:ext uri="{28A0092B-C50C-407E-A947-70E740481C1C}">
                <a14:useLocalDpi xmlns:a14="http://schemas.microsoft.com/office/drawing/2010/main" val="0"/>
              </a:ext>
            </a:extLst>
          </a:blip>
          <a:srcRect l="6469" t="11058" r="29775" b="21161"/>
          <a:stretch/>
        </p:blipFill>
        <p:spPr bwMode="auto">
          <a:xfrm>
            <a:off x="1403648" y="1700808"/>
            <a:ext cx="5233107" cy="445089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0725254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251520" y="908720"/>
            <a:ext cx="8856984" cy="584775"/>
          </a:xfrm>
          <a:prstGeom prst="rect">
            <a:avLst/>
          </a:prstGeom>
          <a:noFill/>
          <a:ln w="38100">
            <a:noFill/>
          </a:ln>
        </p:spPr>
        <p:txBody>
          <a:bodyPr wrap="square" rtlCol="0">
            <a:spAutoFit/>
          </a:bodyPr>
          <a:lstStyle/>
          <a:p>
            <a:r>
              <a:rPr lang="en-GB" sz="3200" b="1" dirty="0" smtClean="0">
                <a:latin typeface="Arial" pitchFamily="34" charset="0"/>
                <a:cs typeface="Arial" pitchFamily="34" charset="0"/>
              </a:rPr>
              <a:t>Curriculum Research Projects</a:t>
            </a:r>
          </a:p>
        </p:txBody>
      </p:sp>
      <p:pic>
        <p:nvPicPr>
          <p:cNvPr id="6" name="Content Placeholder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012160" y="188640"/>
            <a:ext cx="3027440" cy="696265"/>
          </a:xfrm>
          <a:prstGeom prst="rect">
            <a:avLst/>
          </a:prstGeom>
        </p:spPr>
      </p:pic>
      <p:sp>
        <p:nvSpPr>
          <p:cNvPr id="8" name="TextBox 7"/>
          <p:cNvSpPr txBox="1"/>
          <p:nvPr/>
        </p:nvSpPr>
        <p:spPr>
          <a:xfrm>
            <a:off x="251520" y="1700808"/>
            <a:ext cx="8640960" cy="2519664"/>
          </a:xfrm>
          <a:prstGeom prst="rect">
            <a:avLst/>
          </a:prstGeom>
        </p:spPr>
        <p:style>
          <a:lnRef idx="1">
            <a:schemeClr val="accent4"/>
          </a:lnRef>
          <a:fillRef idx="2">
            <a:schemeClr val="accent4"/>
          </a:fillRef>
          <a:effectRef idx="1">
            <a:schemeClr val="accent4"/>
          </a:effectRef>
          <a:fontRef idx="minor">
            <a:schemeClr val="dk1"/>
          </a:fontRef>
        </p:style>
        <p:txBody>
          <a:bodyPr wrap="square" rtlCol="0">
            <a:spAutoFit/>
          </a:bodyPr>
          <a:lstStyle/>
          <a:p>
            <a:pPr>
              <a:lnSpc>
                <a:spcPct val="115000"/>
              </a:lnSpc>
              <a:spcAft>
                <a:spcPts val="1000"/>
              </a:spcAft>
            </a:pPr>
            <a:r>
              <a:rPr lang="en-GB" b="1" dirty="0">
                <a:latin typeface="Arial"/>
                <a:ea typeface="Calibri"/>
                <a:cs typeface="Times New Roman"/>
              </a:rPr>
              <a:t>The extent to which school curriculums are designed based on principles, student experiences, or policy</a:t>
            </a:r>
            <a:endParaRPr lang="en-GB" dirty="0">
              <a:ea typeface="Calibri"/>
              <a:cs typeface="Times New Roman"/>
            </a:endParaRPr>
          </a:p>
          <a:p>
            <a:pPr marL="285750" lvl="0" indent="-285750">
              <a:buFont typeface="Arial" pitchFamily="34" charset="0"/>
              <a:buChar char="•"/>
            </a:pPr>
            <a:r>
              <a:rPr lang="en-GB" dirty="0">
                <a:latin typeface="Arial" pitchFamily="34" charset="0"/>
                <a:cs typeface="Arial" pitchFamily="34" charset="0"/>
              </a:rPr>
              <a:t>What is happening in </a:t>
            </a:r>
            <a:r>
              <a:rPr lang="en-GB" dirty="0" smtClean="0">
                <a:latin typeface="Arial" pitchFamily="34" charset="0"/>
                <a:cs typeface="Arial" pitchFamily="34" charset="0"/>
              </a:rPr>
              <a:t>schools </a:t>
            </a:r>
            <a:r>
              <a:rPr lang="en-GB" dirty="0">
                <a:latin typeface="Arial" pitchFamily="34" charset="0"/>
                <a:cs typeface="Arial" pitchFamily="34" charset="0"/>
              </a:rPr>
              <a:t>to develop the wider curriculum </a:t>
            </a:r>
            <a:endParaRPr lang="en-GB" dirty="0" smtClean="0">
              <a:latin typeface="Arial" pitchFamily="34" charset="0"/>
              <a:cs typeface="Arial" pitchFamily="34" charset="0"/>
            </a:endParaRPr>
          </a:p>
          <a:p>
            <a:pPr marL="285750" lvl="0" indent="-285750">
              <a:buFont typeface="Arial" pitchFamily="34" charset="0"/>
              <a:buChar char="•"/>
            </a:pPr>
            <a:r>
              <a:rPr lang="en-GB" dirty="0" smtClean="0">
                <a:latin typeface="Arial" pitchFamily="34" charset="0"/>
                <a:cs typeface="Arial" pitchFamily="34" charset="0"/>
              </a:rPr>
              <a:t>Comments about </a:t>
            </a:r>
            <a:r>
              <a:rPr lang="en-GB" dirty="0">
                <a:latin typeface="Arial" pitchFamily="34" charset="0"/>
                <a:cs typeface="Arial" pitchFamily="34" charset="0"/>
              </a:rPr>
              <a:t>the nature of these changes being ‘principled curriculum design’ and /or principled Cd in response to principles or policy and clarity about validation of wider skills and experiences with/for students in our own </a:t>
            </a:r>
            <a:r>
              <a:rPr lang="en-GB" dirty="0" smtClean="0">
                <a:latin typeface="Arial" pitchFamily="34" charset="0"/>
                <a:cs typeface="Arial" pitchFamily="34" charset="0"/>
              </a:rPr>
              <a:t>schools</a:t>
            </a:r>
          </a:p>
          <a:p>
            <a:pPr marL="285750" lvl="0" indent="-285750">
              <a:buFont typeface="Arial" pitchFamily="34" charset="0"/>
              <a:buChar char="•"/>
            </a:pPr>
            <a:r>
              <a:rPr lang="en-GB" dirty="0">
                <a:latin typeface="Arial" pitchFamily="34" charset="0"/>
                <a:cs typeface="Arial" pitchFamily="34" charset="0"/>
              </a:rPr>
              <a:t>P</a:t>
            </a:r>
            <a:r>
              <a:rPr lang="en-GB" dirty="0" smtClean="0">
                <a:latin typeface="Arial" pitchFamily="34" charset="0"/>
                <a:cs typeface="Arial" pitchFamily="34" charset="0"/>
              </a:rPr>
              <a:t>rincipled </a:t>
            </a:r>
            <a:r>
              <a:rPr lang="en-GB" dirty="0">
                <a:latin typeface="Arial" pitchFamily="34" charset="0"/>
                <a:cs typeface="Arial" pitchFamily="34" charset="0"/>
              </a:rPr>
              <a:t>curriculum design in practice – exemplifying how some schools are responding to the validation of wider skill and experience with alternatives</a:t>
            </a:r>
          </a:p>
        </p:txBody>
      </p:sp>
      <p:sp>
        <p:nvSpPr>
          <p:cNvPr id="9" name="TextBox 8"/>
          <p:cNvSpPr txBox="1"/>
          <p:nvPr/>
        </p:nvSpPr>
        <p:spPr>
          <a:xfrm>
            <a:off x="235287" y="4509120"/>
            <a:ext cx="8640960" cy="2031325"/>
          </a:xfrm>
          <a:prstGeom prst="rect">
            <a:avLst/>
          </a:prstGeom>
        </p:spPr>
        <p:style>
          <a:lnRef idx="1">
            <a:schemeClr val="accent4"/>
          </a:lnRef>
          <a:fillRef idx="2">
            <a:schemeClr val="accent4"/>
          </a:fillRef>
          <a:effectRef idx="1">
            <a:schemeClr val="accent4"/>
          </a:effectRef>
          <a:fontRef idx="minor">
            <a:schemeClr val="dk1"/>
          </a:fontRef>
        </p:style>
        <p:txBody>
          <a:bodyPr wrap="square" rtlCol="0">
            <a:spAutoFit/>
          </a:bodyPr>
          <a:lstStyle/>
          <a:p>
            <a:r>
              <a:rPr lang="en-GB" b="1" dirty="0">
                <a:latin typeface="Arial" pitchFamily="34" charset="0"/>
                <a:cs typeface="Arial" pitchFamily="34" charset="0"/>
              </a:rPr>
              <a:t>Balancing the wider school curriculum with the national </a:t>
            </a:r>
            <a:r>
              <a:rPr lang="en-GB" b="1" dirty="0" smtClean="0">
                <a:latin typeface="Arial" pitchFamily="34" charset="0"/>
                <a:cs typeface="Arial" pitchFamily="34" charset="0"/>
              </a:rPr>
              <a:t>curriculum</a:t>
            </a:r>
            <a:endParaRPr lang="en-GB" dirty="0">
              <a:latin typeface="Arial" pitchFamily="34" charset="0"/>
              <a:cs typeface="Arial" pitchFamily="34" charset="0"/>
            </a:endParaRPr>
          </a:p>
          <a:p>
            <a:pPr marL="285750" indent="-285750">
              <a:buFont typeface="Arial" pitchFamily="34" charset="0"/>
              <a:buChar char="•"/>
            </a:pPr>
            <a:r>
              <a:rPr lang="en-GB" dirty="0" smtClean="0">
                <a:latin typeface="Arial" pitchFamily="34" charset="0"/>
                <a:cs typeface="Arial" pitchFamily="34" charset="0"/>
              </a:rPr>
              <a:t>How </a:t>
            </a:r>
            <a:r>
              <a:rPr lang="en-GB" dirty="0">
                <a:latin typeface="Arial" pitchFamily="34" charset="0"/>
                <a:cs typeface="Arial" pitchFamily="34" charset="0"/>
              </a:rPr>
              <a:t>we balance the compulsory curriculum within a wider, coherent school curriculum. </a:t>
            </a:r>
          </a:p>
          <a:p>
            <a:pPr marL="285750" indent="-285750">
              <a:buFont typeface="Arial" pitchFamily="34" charset="0"/>
              <a:buChar char="•"/>
            </a:pPr>
            <a:r>
              <a:rPr lang="en-GB" dirty="0">
                <a:latin typeface="Arial" pitchFamily="34" charset="0"/>
                <a:cs typeface="Arial" pitchFamily="34" charset="0"/>
              </a:rPr>
              <a:t>How we defining success for individual schools and </a:t>
            </a:r>
            <a:r>
              <a:rPr lang="en-GB" dirty="0" smtClean="0">
                <a:latin typeface="Arial" pitchFamily="34" charset="0"/>
                <a:cs typeface="Arial" pitchFamily="34" charset="0"/>
              </a:rPr>
              <a:t>students</a:t>
            </a:r>
            <a:endParaRPr lang="en-GB" dirty="0">
              <a:latin typeface="Arial" pitchFamily="34" charset="0"/>
              <a:cs typeface="Arial" pitchFamily="34" charset="0"/>
            </a:endParaRPr>
          </a:p>
          <a:p>
            <a:pPr marL="285750" indent="-285750">
              <a:buFont typeface="Arial" pitchFamily="34" charset="0"/>
              <a:buChar char="•"/>
            </a:pPr>
            <a:r>
              <a:rPr lang="en-GB" dirty="0">
                <a:latin typeface="Arial" pitchFamily="34" charset="0"/>
                <a:cs typeface="Arial" pitchFamily="34" charset="0"/>
              </a:rPr>
              <a:t>How our Catholic ethos is the foundation to go beyond a narrow definition of success, happiness and fulfilment &amp; emphasising the development of the whole person.</a:t>
            </a:r>
          </a:p>
        </p:txBody>
      </p:sp>
    </p:spTree>
    <p:extLst>
      <p:ext uri="{BB962C8B-B14F-4D97-AF65-F5344CB8AC3E}">
        <p14:creationId xmlns:p14="http://schemas.microsoft.com/office/powerpoint/2010/main" val="709722443"/>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6012160" y="188640"/>
            <a:ext cx="3027440" cy="696265"/>
          </a:xfrm>
        </p:spPr>
      </p:pic>
      <p:sp>
        <p:nvSpPr>
          <p:cNvPr id="5" name="TextBox 4"/>
          <p:cNvSpPr txBox="1"/>
          <p:nvPr/>
        </p:nvSpPr>
        <p:spPr>
          <a:xfrm>
            <a:off x="251520" y="908720"/>
            <a:ext cx="8856984" cy="584775"/>
          </a:xfrm>
          <a:prstGeom prst="rect">
            <a:avLst/>
          </a:prstGeom>
          <a:noFill/>
          <a:ln w="38100">
            <a:noFill/>
          </a:ln>
        </p:spPr>
        <p:txBody>
          <a:bodyPr wrap="square" rtlCol="0">
            <a:spAutoFit/>
          </a:bodyPr>
          <a:lstStyle/>
          <a:p>
            <a:r>
              <a:rPr lang="en-GB" sz="3200" b="1" dirty="0" smtClean="0">
                <a:latin typeface="Arial" pitchFamily="34" charset="0"/>
                <a:cs typeface="Arial" pitchFamily="34" charset="0"/>
              </a:rPr>
              <a:t>Professional capital</a:t>
            </a:r>
          </a:p>
        </p:txBody>
      </p:sp>
      <p:sp>
        <p:nvSpPr>
          <p:cNvPr id="7" name="TextBox 6"/>
          <p:cNvSpPr txBox="1"/>
          <p:nvPr/>
        </p:nvSpPr>
        <p:spPr>
          <a:xfrm>
            <a:off x="7236296" y="6367726"/>
            <a:ext cx="1656184" cy="307777"/>
          </a:xfrm>
          <a:prstGeom prst="rect">
            <a:avLst/>
          </a:prstGeom>
          <a:noFill/>
        </p:spPr>
        <p:txBody>
          <a:bodyPr wrap="square" rtlCol="0">
            <a:spAutoFit/>
          </a:bodyPr>
          <a:lstStyle/>
          <a:p>
            <a:r>
              <a:rPr lang="en-GB" sz="1400" dirty="0" smtClean="0">
                <a:latin typeface="Arial" pitchFamily="34" charset="0"/>
                <a:cs typeface="Arial" pitchFamily="34" charset="0"/>
              </a:rPr>
              <a:t>Hargreaves</a:t>
            </a:r>
            <a:endParaRPr lang="en-GB" sz="1400" dirty="0">
              <a:latin typeface="Arial" pitchFamily="34" charset="0"/>
              <a:cs typeface="Arial" pitchFamily="34" charset="0"/>
            </a:endParaRPr>
          </a:p>
        </p:txBody>
      </p:sp>
      <p:pic>
        <p:nvPicPr>
          <p:cNvPr id="7170" name="Picture 2"/>
          <p:cNvPicPr>
            <a:picLocks noChangeAspect="1" noChangeArrowheads="1"/>
          </p:cNvPicPr>
          <p:nvPr/>
        </p:nvPicPr>
        <p:blipFill rotWithShape="1">
          <a:blip r:embed="rId4">
            <a:extLst>
              <a:ext uri="{28A0092B-C50C-407E-A947-70E740481C1C}">
                <a14:useLocalDpi xmlns:a14="http://schemas.microsoft.com/office/drawing/2010/main" val="0"/>
              </a:ext>
            </a:extLst>
          </a:blip>
          <a:srcRect l="10309" t="10797" r="8823" b="26156"/>
          <a:stretch/>
        </p:blipFill>
        <p:spPr bwMode="auto">
          <a:xfrm>
            <a:off x="323528" y="1772816"/>
            <a:ext cx="5657092" cy="352839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7171" name="Picture 3"/>
          <p:cNvPicPr>
            <a:picLocks noChangeAspect="1" noChangeArrowheads="1"/>
          </p:cNvPicPr>
          <p:nvPr/>
        </p:nvPicPr>
        <p:blipFill rotWithShape="1">
          <a:blip r:embed="rId5">
            <a:extLst>
              <a:ext uri="{28A0092B-C50C-407E-A947-70E740481C1C}">
                <a14:useLocalDpi xmlns:a14="http://schemas.microsoft.com/office/drawing/2010/main" val="0"/>
              </a:ext>
            </a:extLst>
          </a:blip>
          <a:srcRect l="10354" t="11843" r="7556" b="18245"/>
          <a:stretch/>
        </p:blipFill>
        <p:spPr bwMode="auto">
          <a:xfrm>
            <a:off x="3152074" y="2571750"/>
            <a:ext cx="5350073" cy="3645105"/>
          </a:xfrm>
          <a:prstGeom prst="rect">
            <a:avLst/>
          </a:prstGeom>
          <a:noFill/>
          <a:ln w="57150">
            <a:solidFill>
              <a:srgbClr val="FFFF00"/>
            </a:solidFill>
            <a:miter lim="800000"/>
            <a:headEnd/>
            <a:tailEnd/>
          </a:ln>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267967246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171"/>
                                        </p:tgtEl>
                                        <p:attrNameLst>
                                          <p:attrName>style.visibility</p:attrName>
                                        </p:attrNameLst>
                                      </p:cBhvr>
                                      <p:to>
                                        <p:strVal val="visible"/>
                                      </p:to>
                                    </p:set>
                                    <p:animEffect transition="in" filter="fade">
                                      <p:cBhvr>
                                        <p:cTn id="7" dur="500"/>
                                        <p:tgtEl>
                                          <p:spTgt spid="717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251520" y="908720"/>
            <a:ext cx="8856984" cy="584775"/>
          </a:xfrm>
          <a:prstGeom prst="rect">
            <a:avLst/>
          </a:prstGeom>
          <a:noFill/>
          <a:ln w="38100">
            <a:noFill/>
          </a:ln>
        </p:spPr>
        <p:txBody>
          <a:bodyPr wrap="square" rtlCol="0">
            <a:spAutoFit/>
          </a:bodyPr>
          <a:lstStyle/>
          <a:p>
            <a:r>
              <a:rPr lang="en-GB" sz="3200" b="1" dirty="0" smtClean="0">
                <a:latin typeface="Arial" pitchFamily="34" charset="0"/>
                <a:cs typeface="Arial" pitchFamily="34" charset="0"/>
              </a:rPr>
              <a:t>Professional Capital Research Projects</a:t>
            </a:r>
          </a:p>
        </p:txBody>
      </p:sp>
      <p:pic>
        <p:nvPicPr>
          <p:cNvPr id="6" name="Content Placeholder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012160" y="188640"/>
            <a:ext cx="3027440" cy="696265"/>
          </a:xfrm>
          <a:prstGeom prst="rect">
            <a:avLst/>
          </a:prstGeom>
        </p:spPr>
      </p:pic>
      <p:sp>
        <p:nvSpPr>
          <p:cNvPr id="8" name="TextBox 7"/>
          <p:cNvSpPr txBox="1"/>
          <p:nvPr/>
        </p:nvSpPr>
        <p:spPr>
          <a:xfrm>
            <a:off x="251520" y="1844824"/>
            <a:ext cx="8640960" cy="2308324"/>
          </a:xfrm>
          <a:prstGeom prst="rect">
            <a:avLst/>
          </a:prstGeom>
        </p:spPr>
        <p:style>
          <a:lnRef idx="1">
            <a:schemeClr val="accent3"/>
          </a:lnRef>
          <a:fillRef idx="2">
            <a:schemeClr val="accent3"/>
          </a:fillRef>
          <a:effectRef idx="1">
            <a:schemeClr val="accent3"/>
          </a:effectRef>
          <a:fontRef idx="minor">
            <a:schemeClr val="dk1"/>
          </a:fontRef>
        </p:style>
        <p:txBody>
          <a:bodyPr wrap="square" rtlCol="0">
            <a:spAutoFit/>
          </a:bodyPr>
          <a:lstStyle/>
          <a:p>
            <a:r>
              <a:rPr lang="en-GB" b="1" dirty="0">
                <a:latin typeface="Arial" pitchFamily="34" charset="0"/>
                <a:cs typeface="Arial" pitchFamily="34" charset="0"/>
              </a:rPr>
              <a:t>The relationship between effective pedagogy, leadership and CPD on professional capital</a:t>
            </a:r>
            <a:endParaRPr lang="en-GB" dirty="0">
              <a:latin typeface="Arial" pitchFamily="34" charset="0"/>
              <a:cs typeface="Arial" pitchFamily="34" charset="0"/>
            </a:endParaRPr>
          </a:p>
          <a:p>
            <a:pPr marL="285750" indent="-285750">
              <a:buFont typeface="Arial" pitchFamily="34" charset="0"/>
              <a:buChar char="•"/>
            </a:pPr>
            <a:r>
              <a:rPr lang="en-GB" dirty="0">
                <a:latin typeface="Arial" pitchFamily="34" charset="0"/>
                <a:cs typeface="Arial" pitchFamily="34" charset="0"/>
              </a:rPr>
              <a:t>Genuine CPD; developmental models - 'teacher never </a:t>
            </a:r>
            <a:r>
              <a:rPr lang="en-GB" dirty="0" smtClean="0">
                <a:latin typeface="Arial" pitchFamily="34" charset="0"/>
                <a:cs typeface="Arial" pitchFamily="34" charset="0"/>
              </a:rPr>
              <a:t>finished‘</a:t>
            </a:r>
          </a:p>
          <a:p>
            <a:pPr marL="285750" indent="-285750">
              <a:buFont typeface="Arial" pitchFamily="34" charset="0"/>
              <a:buChar char="•"/>
            </a:pPr>
            <a:r>
              <a:rPr lang="en-GB" dirty="0" smtClean="0">
                <a:latin typeface="Arial" pitchFamily="34" charset="0"/>
                <a:cs typeface="Arial" pitchFamily="34" charset="0"/>
              </a:rPr>
              <a:t>The </a:t>
            </a:r>
            <a:r>
              <a:rPr lang="en-GB" dirty="0">
                <a:latin typeface="Arial" pitchFamily="34" charset="0"/>
                <a:cs typeface="Arial" pitchFamily="34" charset="0"/>
              </a:rPr>
              <a:t>connection between effective leadership &amp; the core purpose of teaching &amp; learning in our </a:t>
            </a:r>
            <a:r>
              <a:rPr lang="en-GB" dirty="0" smtClean="0">
                <a:latin typeface="Arial" pitchFamily="34" charset="0"/>
                <a:cs typeface="Arial" pitchFamily="34" charset="0"/>
              </a:rPr>
              <a:t>schools</a:t>
            </a:r>
          </a:p>
          <a:p>
            <a:pPr marL="285750" indent="-285750">
              <a:buFont typeface="Arial" pitchFamily="34" charset="0"/>
              <a:buChar char="•"/>
            </a:pPr>
            <a:r>
              <a:rPr lang="en-GB" dirty="0">
                <a:latin typeface="Arial" pitchFamily="34" charset="0"/>
                <a:cs typeface="Arial" pitchFamily="34" charset="0"/>
              </a:rPr>
              <a:t>draw conclusion and evidence an assertion/critique: </a:t>
            </a:r>
            <a:r>
              <a:rPr lang="en-GB" dirty="0" smtClean="0">
                <a:latin typeface="Arial" pitchFamily="34" charset="0"/>
                <a:cs typeface="Arial" pitchFamily="34" charset="0"/>
              </a:rPr>
              <a:t>Professional </a:t>
            </a:r>
            <a:r>
              <a:rPr lang="en-GB" dirty="0">
                <a:latin typeface="Arial" pitchFamily="34" charset="0"/>
                <a:cs typeface="Arial" pitchFamily="34" charset="0"/>
              </a:rPr>
              <a:t>capital can be achieved through connecting effective leadership &amp; the core purpose of teaching &amp; learning</a:t>
            </a:r>
          </a:p>
        </p:txBody>
      </p:sp>
      <p:sp>
        <p:nvSpPr>
          <p:cNvPr id="9" name="TextBox 8"/>
          <p:cNvSpPr txBox="1"/>
          <p:nvPr/>
        </p:nvSpPr>
        <p:spPr>
          <a:xfrm>
            <a:off x="235287" y="4437112"/>
            <a:ext cx="8640960" cy="2031325"/>
          </a:xfrm>
          <a:prstGeom prst="rect">
            <a:avLst/>
          </a:prstGeom>
        </p:spPr>
        <p:style>
          <a:lnRef idx="1">
            <a:schemeClr val="accent3"/>
          </a:lnRef>
          <a:fillRef idx="2">
            <a:schemeClr val="accent3"/>
          </a:fillRef>
          <a:effectRef idx="1">
            <a:schemeClr val="accent3"/>
          </a:effectRef>
          <a:fontRef idx="minor">
            <a:schemeClr val="dk1"/>
          </a:fontRef>
        </p:style>
        <p:txBody>
          <a:bodyPr wrap="square" rtlCol="0">
            <a:spAutoFit/>
          </a:bodyPr>
          <a:lstStyle/>
          <a:p>
            <a:r>
              <a:rPr lang="en-GB" b="1" dirty="0">
                <a:latin typeface="Arial" pitchFamily="34" charset="0"/>
                <a:cs typeface="Arial" pitchFamily="34" charset="0"/>
              </a:rPr>
              <a:t>Models of effective leadership and CPD and the evidence-based movement in education</a:t>
            </a:r>
            <a:endParaRPr lang="en-GB" dirty="0">
              <a:latin typeface="Arial" pitchFamily="34" charset="0"/>
              <a:cs typeface="Arial" pitchFamily="34" charset="0"/>
            </a:endParaRPr>
          </a:p>
          <a:p>
            <a:pPr marL="285750" lvl="0" indent="-285750">
              <a:buFont typeface="Arial" pitchFamily="34" charset="0"/>
              <a:buChar char="•"/>
            </a:pPr>
            <a:r>
              <a:rPr lang="en-GB" dirty="0">
                <a:latin typeface="Arial" pitchFamily="34" charset="0"/>
                <a:cs typeface="Arial" pitchFamily="34" charset="0"/>
              </a:rPr>
              <a:t>The role of leadership in developing professional capital.</a:t>
            </a:r>
          </a:p>
          <a:p>
            <a:pPr marL="285750" lvl="0" indent="-285750">
              <a:buFont typeface="Arial" pitchFamily="34" charset="0"/>
              <a:buChar char="•"/>
            </a:pPr>
            <a:r>
              <a:rPr lang="en-GB" dirty="0" smtClean="0">
                <a:latin typeface="Arial" pitchFamily="34" charset="0"/>
                <a:cs typeface="Arial" pitchFamily="34" charset="0"/>
              </a:rPr>
              <a:t>Models </a:t>
            </a:r>
            <a:r>
              <a:rPr lang="en-GB" dirty="0">
                <a:latin typeface="Arial" pitchFamily="34" charset="0"/>
                <a:cs typeface="Arial" pitchFamily="34" charset="0"/>
              </a:rPr>
              <a:t>of excellent CPD/ ITT partnerships/ leadership practices that fuel strong CPD</a:t>
            </a:r>
            <a:r>
              <a:rPr lang="en-GB" dirty="0" smtClean="0">
                <a:latin typeface="Arial" pitchFamily="34" charset="0"/>
                <a:cs typeface="Arial" pitchFamily="34" charset="0"/>
              </a:rPr>
              <a:t>.</a:t>
            </a:r>
            <a:endParaRPr lang="en-GB" dirty="0">
              <a:latin typeface="Arial" pitchFamily="34" charset="0"/>
              <a:cs typeface="Arial" pitchFamily="34" charset="0"/>
            </a:endParaRPr>
          </a:p>
          <a:p>
            <a:pPr marL="285750" indent="-285750">
              <a:buFont typeface="Arial" pitchFamily="34" charset="0"/>
              <a:buChar char="•"/>
            </a:pPr>
            <a:r>
              <a:rPr lang="en-GB" dirty="0" smtClean="0">
                <a:latin typeface="Arial" pitchFamily="34" charset="0"/>
                <a:cs typeface="Arial" pitchFamily="34" charset="0"/>
              </a:rPr>
              <a:t>Explore practice </a:t>
            </a:r>
            <a:r>
              <a:rPr lang="en-GB" dirty="0">
                <a:latin typeface="Arial" pitchFamily="34" charset="0"/>
                <a:cs typeface="Arial" pitchFamily="34" charset="0"/>
              </a:rPr>
              <a:t>across other schools to gather evidence</a:t>
            </a:r>
            <a:r>
              <a:rPr lang="en-GB" dirty="0" smtClean="0">
                <a:latin typeface="Arial" pitchFamily="34" charset="0"/>
                <a:cs typeface="Arial" pitchFamily="34" charset="0"/>
              </a:rPr>
              <a:t>:</a:t>
            </a:r>
            <a:endParaRPr lang="en-GB" dirty="0">
              <a:latin typeface="Arial" pitchFamily="34" charset="0"/>
              <a:cs typeface="Arial" pitchFamily="34" charset="0"/>
            </a:endParaRPr>
          </a:p>
          <a:p>
            <a:pPr marL="285750" lvl="0" indent="-285750">
              <a:buFont typeface="Arial" pitchFamily="34" charset="0"/>
              <a:buChar char="•"/>
            </a:pPr>
            <a:r>
              <a:rPr lang="en-GB" dirty="0">
                <a:latin typeface="Arial" pitchFamily="34" charset="0"/>
                <a:cs typeface="Arial" pitchFamily="34" charset="0"/>
              </a:rPr>
              <a:t>Professional capital and confidence – the need to be evidence based</a:t>
            </a:r>
          </a:p>
        </p:txBody>
      </p:sp>
    </p:spTree>
    <p:extLst>
      <p:ext uri="{BB962C8B-B14F-4D97-AF65-F5344CB8AC3E}">
        <p14:creationId xmlns:p14="http://schemas.microsoft.com/office/powerpoint/2010/main" val="709722443"/>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l="6307" t="7523" r="7107" b="15223"/>
          <a:stretch/>
        </p:blipFill>
        <p:spPr bwMode="auto">
          <a:xfrm>
            <a:off x="395536" y="1495090"/>
            <a:ext cx="7200800" cy="513982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 name="Content Placeholder 3"/>
          <p:cNvPicPr>
            <a:picLocks noGrp="1" noChangeAspect="1"/>
          </p:cNvPicPr>
          <p:nvPr>
            <p:ph idx="1"/>
          </p:nvPr>
        </p:nvPicPr>
        <p:blipFill>
          <a:blip r:embed="rId4" cstate="print">
            <a:extLst>
              <a:ext uri="{28A0092B-C50C-407E-A947-70E740481C1C}">
                <a14:useLocalDpi xmlns:a14="http://schemas.microsoft.com/office/drawing/2010/main" val="0"/>
              </a:ext>
            </a:extLst>
          </a:blip>
          <a:stretch>
            <a:fillRect/>
          </a:stretch>
        </p:blipFill>
        <p:spPr>
          <a:xfrm>
            <a:off x="6012160" y="188640"/>
            <a:ext cx="3027440" cy="696265"/>
          </a:xfrm>
        </p:spPr>
      </p:pic>
      <p:sp>
        <p:nvSpPr>
          <p:cNvPr id="5" name="TextBox 4"/>
          <p:cNvSpPr txBox="1"/>
          <p:nvPr/>
        </p:nvSpPr>
        <p:spPr>
          <a:xfrm>
            <a:off x="251520" y="908720"/>
            <a:ext cx="8856984" cy="584775"/>
          </a:xfrm>
          <a:prstGeom prst="rect">
            <a:avLst/>
          </a:prstGeom>
          <a:noFill/>
          <a:ln w="38100">
            <a:noFill/>
          </a:ln>
        </p:spPr>
        <p:txBody>
          <a:bodyPr wrap="square" rtlCol="0">
            <a:spAutoFit/>
          </a:bodyPr>
          <a:lstStyle/>
          <a:p>
            <a:r>
              <a:rPr lang="en-GB" sz="3200" b="1" dirty="0" smtClean="0">
                <a:latin typeface="Arial" pitchFamily="34" charset="0"/>
                <a:cs typeface="Arial" pitchFamily="34" charset="0"/>
              </a:rPr>
              <a:t>Intelligent accountability</a:t>
            </a:r>
          </a:p>
        </p:txBody>
      </p:sp>
      <p:sp>
        <p:nvSpPr>
          <p:cNvPr id="7" name="TextBox 6"/>
          <p:cNvSpPr txBox="1"/>
          <p:nvPr/>
        </p:nvSpPr>
        <p:spPr>
          <a:xfrm>
            <a:off x="7236296" y="6367726"/>
            <a:ext cx="1656184" cy="307777"/>
          </a:xfrm>
          <a:prstGeom prst="rect">
            <a:avLst/>
          </a:prstGeom>
          <a:noFill/>
        </p:spPr>
        <p:txBody>
          <a:bodyPr wrap="square" rtlCol="0">
            <a:spAutoFit/>
          </a:bodyPr>
          <a:lstStyle/>
          <a:p>
            <a:r>
              <a:rPr lang="en-GB" sz="1400" dirty="0" smtClean="0">
                <a:latin typeface="Arial" pitchFamily="34" charset="0"/>
                <a:cs typeface="Arial" pitchFamily="34" charset="0"/>
              </a:rPr>
              <a:t>Gilbert</a:t>
            </a:r>
            <a:endParaRPr lang="en-GB" sz="1400" dirty="0">
              <a:latin typeface="Arial" pitchFamily="34" charset="0"/>
              <a:cs typeface="Arial" pitchFamily="34" charset="0"/>
            </a:endParaRPr>
          </a:p>
        </p:txBody>
      </p:sp>
    </p:spTree>
    <p:extLst>
      <p:ext uri="{BB962C8B-B14F-4D97-AF65-F5344CB8AC3E}">
        <p14:creationId xmlns:p14="http://schemas.microsoft.com/office/powerpoint/2010/main" val="101806291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251520" y="908720"/>
            <a:ext cx="8856984" cy="584775"/>
          </a:xfrm>
          <a:prstGeom prst="rect">
            <a:avLst/>
          </a:prstGeom>
          <a:noFill/>
          <a:ln w="38100">
            <a:noFill/>
          </a:ln>
        </p:spPr>
        <p:txBody>
          <a:bodyPr wrap="square" rtlCol="0">
            <a:spAutoFit/>
          </a:bodyPr>
          <a:lstStyle/>
          <a:p>
            <a:r>
              <a:rPr lang="en-GB" sz="3200" b="1" dirty="0" smtClean="0">
                <a:latin typeface="Arial" pitchFamily="34" charset="0"/>
                <a:cs typeface="Arial" pitchFamily="34" charset="0"/>
              </a:rPr>
              <a:t>Intelligent accountability Research Projects</a:t>
            </a:r>
          </a:p>
        </p:txBody>
      </p:sp>
      <p:pic>
        <p:nvPicPr>
          <p:cNvPr id="6" name="Content Placeholder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012160" y="188640"/>
            <a:ext cx="3027440" cy="696265"/>
          </a:xfrm>
          <a:prstGeom prst="rect">
            <a:avLst/>
          </a:prstGeom>
        </p:spPr>
      </p:pic>
      <p:sp>
        <p:nvSpPr>
          <p:cNvPr id="8" name="TextBox 7"/>
          <p:cNvSpPr txBox="1"/>
          <p:nvPr/>
        </p:nvSpPr>
        <p:spPr>
          <a:xfrm>
            <a:off x="251520" y="1844824"/>
            <a:ext cx="8640960" cy="2308324"/>
          </a:xfrm>
          <a:prstGeom prst="rect">
            <a:avLst/>
          </a:prstGeom>
        </p:spPr>
        <p:style>
          <a:lnRef idx="1">
            <a:schemeClr val="accent6"/>
          </a:lnRef>
          <a:fillRef idx="2">
            <a:schemeClr val="accent6"/>
          </a:fillRef>
          <a:effectRef idx="1">
            <a:schemeClr val="accent6"/>
          </a:effectRef>
          <a:fontRef idx="minor">
            <a:schemeClr val="dk1"/>
          </a:fontRef>
        </p:style>
        <p:txBody>
          <a:bodyPr wrap="square" rtlCol="0">
            <a:spAutoFit/>
          </a:bodyPr>
          <a:lstStyle/>
          <a:p>
            <a:r>
              <a:rPr lang="en-GB" b="1" dirty="0" smtClean="0">
                <a:latin typeface="Arial" pitchFamily="34" charset="0"/>
                <a:cs typeface="Arial" pitchFamily="34" charset="0"/>
              </a:rPr>
              <a:t>Self confident schools</a:t>
            </a:r>
            <a:endParaRPr lang="en-GB" b="1" dirty="0">
              <a:latin typeface="Arial" pitchFamily="34" charset="0"/>
              <a:cs typeface="Arial" pitchFamily="34" charset="0"/>
            </a:endParaRPr>
          </a:p>
          <a:p>
            <a:pPr marL="285750" indent="-285750">
              <a:buFont typeface="Arial" pitchFamily="34" charset="0"/>
              <a:buChar char="•"/>
            </a:pPr>
            <a:r>
              <a:rPr lang="en-GB" dirty="0">
                <a:latin typeface="Arial" pitchFamily="34" charset="0"/>
                <a:cs typeface="Arial" pitchFamily="34" charset="0"/>
              </a:rPr>
              <a:t>S</a:t>
            </a:r>
            <a:r>
              <a:rPr lang="en-GB" dirty="0" smtClean="0">
                <a:latin typeface="Arial" pitchFamily="34" charset="0"/>
                <a:cs typeface="Arial" pitchFamily="34" charset="0"/>
              </a:rPr>
              <a:t>tudies </a:t>
            </a:r>
            <a:r>
              <a:rPr lang="en-GB" dirty="0">
                <a:latin typeface="Arial" pitchFamily="34" charset="0"/>
                <a:cs typeface="Arial" pitchFamily="34" charset="0"/>
              </a:rPr>
              <a:t>of self confident schools </a:t>
            </a:r>
            <a:r>
              <a:rPr lang="en-GB" dirty="0" smtClean="0">
                <a:latin typeface="Arial" pitchFamily="34" charset="0"/>
                <a:cs typeface="Arial" pitchFamily="34" charset="0"/>
              </a:rPr>
              <a:t>– a </a:t>
            </a:r>
            <a:r>
              <a:rPr lang="en-GB" dirty="0">
                <a:latin typeface="Arial" pitchFamily="34" charset="0"/>
                <a:cs typeface="Arial" pitchFamily="34" charset="0"/>
              </a:rPr>
              <a:t>range of good and outstanding schools who display </a:t>
            </a:r>
            <a:r>
              <a:rPr lang="en-GB" dirty="0" smtClean="0">
                <a:latin typeface="Arial" pitchFamily="34" charset="0"/>
                <a:cs typeface="Arial" pitchFamily="34" charset="0"/>
              </a:rPr>
              <a:t>confidence</a:t>
            </a:r>
          </a:p>
          <a:p>
            <a:pPr marL="285750" lvl="0" indent="-285750">
              <a:buFont typeface="Arial" pitchFamily="34" charset="0"/>
              <a:buChar char="•"/>
            </a:pPr>
            <a:r>
              <a:rPr lang="en-GB" dirty="0">
                <a:latin typeface="Arial" pitchFamily="34" charset="0"/>
                <a:cs typeface="Arial" pitchFamily="34" charset="0"/>
              </a:rPr>
              <a:t>H</a:t>
            </a:r>
            <a:r>
              <a:rPr lang="en-GB" dirty="0" smtClean="0">
                <a:latin typeface="Arial" pitchFamily="34" charset="0"/>
                <a:cs typeface="Arial" pitchFamily="34" charset="0"/>
              </a:rPr>
              <a:t>ow </a:t>
            </a:r>
            <a:r>
              <a:rPr lang="en-GB" dirty="0">
                <a:latin typeface="Arial" pitchFamily="34" charset="0"/>
                <a:cs typeface="Arial" pitchFamily="34" charset="0"/>
              </a:rPr>
              <a:t>did you Ofsted prep / self evaluation (</a:t>
            </a:r>
            <a:r>
              <a:rPr lang="en-GB" dirty="0" err="1">
                <a:latin typeface="Arial" pitchFamily="34" charset="0"/>
                <a:cs typeface="Arial" pitchFamily="34" charset="0"/>
              </a:rPr>
              <a:t>ie</a:t>
            </a:r>
            <a:r>
              <a:rPr lang="en-GB" dirty="0">
                <a:latin typeface="Arial" pitchFamily="34" charset="0"/>
                <a:cs typeface="Arial" pitchFamily="34" charset="0"/>
              </a:rPr>
              <a:t> contractual accountability) lead to improvement</a:t>
            </a:r>
          </a:p>
          <a:p>
            <a:pPr marL="285750" lvl="0" indent="-285750">
              <a:buFont typeface="Arial" pitchFamily="34" charset="0"/>
              <a:buChar char="•"/>
            </a:pPr>
            <a:r>
              <a:rPr lang="en-GB" dirty="0">
                <a:latin typeface="Arial" pitchFamily="34" charset="0"/>
                <a:cs typeface="Arial" pitchFamily="34" charset="0"/>
              </a:rPr>
              <a:t>T</a:t>
            </a:r>
            <a:r>
              <a:rPr lang="en-GB" dirty="0" smtClean="0">
                <a:latin typeface="Arial" pitchFamily="34" charset="0"/>
                <a:cs typeface="Arial" pitchFamily="34" charset="0"/>
              </a:rPr>
              <a:t>he </a:t>
            </a:r>
            <a:r>
              <a:rPr lang="en-GB" dirty="0">
                <a:latin typeface="Arial" pitchFamily="34" charset="0"/>
                <a:cs typeface="Arial" pitchFamily="34" charset="0"/>
              </a:rPr>
              <a:t>professions view: does accountability lead to improvement</a:t>
            </a:r>
          </a:p>
          <a:p>
            <a:pPr marL="285750" indent="-285750">
              <a:buFont typeface="Arial" pitchFamily="34" charset="0"/>
              <a:buChar char="•"/>
            </a:pPr>
            <a:r>
              <a:rPr lang="en-GB" dirty="0">
                <a:latin typeface="Arial" pitchFamily="34" charset="0"/>
                <a:cs typeface="Arial" pitchFamily="34" charset="0"/>
              </a:rPr>
              <a:t>A</a:t>
            </a:r>
            <a:r>
              <a:rPr lang="en-GB" dirty="0" smtClean="0">
                <a:latin typeface="Arial" pitchFamily="34" charset="0"/>
                <a:cs typeface="Arial" pitchFamily="34" charset="0"/>
              </a:rPr>
              <a:t>lternative </a:t>
            </a:r>
            <a:r>
              <a:rPr lang="en-GB" dirty="0">
                <a:latin typeface="Arial" pitchFamily="34" charset="0"/>
                <a:cs typeface="Arial" pitchFamily="34" charset="0"/>
              </a:rPr>
              <a:t>models </a:t>
            </a:r>
            <a:r>
              <a:rPr lang="en-GB" dirty="0" err="1">
                <a:latin typeface="Arial" pitchFamily="34" charset="0"/>
                <a:cs typeface="Arial" pitchFamily="34" charset="0"/>
              </a:rPr>
              <a:t>ie</a:t>
            </a:r>
            <a:r>
              <a:rPr lang="en-GB" dirty="0">
                <a:latin typeface="Arial" pitchFamily="34" charset="0"/>
                <a:cs typeface="Arial" pitchFamily="34" charset="0"/>
              </a:rPr>
              <a:t>: peer accountability, local partnership, governance</a:t>
            </a:r>
          </a:p>
          <a:p>
            <a:pPr marL="285750" indent="-285750">
              <a:buFont typeface="Arial" pitchFamily="34" charset="0"/>
              <a:buChar char="•"/>
            </a:pPr>
            <a:r>
              <a:rPr lang="en-GB" dirty="0" smtClean="0">
                <a:latin typeface="Arial" pitchFamily="34" charset="0"/>
                <a:cs typeface="Arial" pitchFamily="34" charset="0"/>
              </a:rPr>
              <a:t>How does </a:t>
            </a:r>
            <a:r>
              <a:rPr lang="en-GB" dirty="0">
                <a:latin typeface="Arial" pitchFamily="34" charset="0"/>
                <a:cs typeface="Arial" pitchFamily="34" charset="0"/>
              </a:rPr>
              <a:t>accountability secure improvement? What else matters</a:t>
            </a:r>
            <a:r>
              <a:rPr lang="en-GB" dirty="0" smtClean="0">
                <a:latin typeface="Arial" pitchFamily="34" charset="0"/>
                <a:cs typeface="Arial" pitchFamily="34" charset="0"/>
              </a:rPr>
              <a:t>?</a:t>
            </a:r>
            <a:endParaRPr lang="en-GB" dirty="0">
              <a:latin typeface="Arial" pitchFamily="34" charset="0"/>
              <a:cs typeface="Arial" pitchFamily="34" charset="0"/>
            </a:endParaRPr>
          </a:p>
        </p:txBody>
      </p:sp>
      <p:sp>
        <p:nvSpPr>
          <p:cNvPr id="9" name="TextBox 8"/>
          <p:cNvSpPr txBox="1"/>
          <p:nvPr/>
        </p:nvSpPr>
        <p:spPr>
          <a:xfrm>
            <a:off x="235287" y="4581128"/>
            <a:ext cx="8640960" cy="1477328"/>
          </a:xfrm>
          <a:prstGeom prst="rect">
            <a:avLst/>
          </a:prstGeom>
        </p:spPr>
        <p:style>
          <a:lnRef idx="1">
            <a:schemeClr val="accent6"/>
          </a:lnRef>
          <a:fillRef idx="2">
            <a:schemeClr val="accent6"/>
          </a:fillRef>
          <a:effectRef idx="1">
            <a:schemeClr val="accent6"/>
          </a:effectRef>
          <a:fontRef idx="minor">
            <a:schemeClr val="dk1"/>
          </a:fontRef>
        </p:style>
        <p:txBody>
          <a:bodyPr wrap="square" rtlCol="0">
            <a:spAutoFit/>
          </a:bodyPr>
          <a:lstStyle/>
          <a:p>
            <a:r>
              <a:rPr lang="en-GB" b="1" dirty="0" smtClean="0">
                <a:latin typeface="Arial" pitchFamily="34" charset="0"/>
                <a:cs typeface="Arial" pitchFamily="34" charset="0"/>
              </a:rPr>
              <a:t>Alternatives to Ofsted</a:t>
            </a:r>
            <a:endParaRPr lang="en-GB" b="1" dirty="0">
              <a:latin typeface="Arial" pitchFamily="34" charset="0"/>
              <a:cs typeface="Arial" pitchFamily="34" charset="0"/>
            </a:endParaRPr>
          </a:p>
          <a:p>
            <a:pPr marL="285750" indent="-285750">
              <a:buFont typeface="Arial" pitchFamily="34" charset="0"/>
              <a:buChar char="•"/>
            </a:pPr>
            <a:r>
              <a:rPr lang="en-GB" dirty="0" smtClean="0">
                <a:latin typeface="Arial" pitchFamily="34" charset="0"/>
                <a:cs typeface="Arial" pitchFamily="34" charset="0"/>
              </a:rPr>
              <a:t>The cost of school-based inspections to the country</a:t>
            </a:r>
          </a:p>
          <a:p>
            <a:pPr marL="285750" indent="-285750">
              <a:buFont typeface="Arial" pitchFamily="34" charset="0"/>
              <a:buChar char="•"/>
            </a:pPr>
            <a:r>
              <a:rPr lang="en-GB" dirty="0" smtClean="0">
                <a:latin typeface="Arial" pitchFamily="34" charset="0"/>
                <a:cs typeface="Arial" pitchFamily="34" charset="0"/>
              </a:rPr>
              <a:t>The relationship between pre-inspection data and ultimate outcome</a:t>
            </a:r>
          </a:p>
          <a:p>
            <a:pPr marL="285750" indent="-285750">
              <a:buFont typeface="Arial" pitchFamily="34" charset="0"/>
              <a:buChar char="•"/>
            </a:pPr>
            <a:r>
              <a:rPr lang="en-GB" dirty="0" smtClean="0">
                <a:latin typeface="Arial" pitchFamily="34" charset="0"/>
                <a:cs typeface="Arial" pitchFamily="34" charset="0"/>
              </a:rPr>
              <a:t>The price of an alternative model (i.e. local partnership)</a:t>
            </a:r>
          </a:p>
          <a:p>
            <a:pPr marL="285750" indent="-285750">
              <a:buFont typeface="Arial" pitchFamily="34" charset="0"/>
              <a:buChar char="•"/>
            </a:pPr>
            <a:r>
              <a:rPr lang="en-GB" dirty="0" smtClean="0">
                <a:latin typeface="Arial" pitchFamily="34" charset="0"/>
                <a:cs typeface="Arial" pitchFamily="34" charset="0"/>
              </a:rPr>
              <a:t>Recommendations for moving forward</a:t>
            </a:r>
            <a:endParaRPr lang="en-GB" dirty="0">
              <a:latin typeface="Arial" pitchFamily="34" charset="0"/>
              <a:cs typeface="Arial" pitchFamily="34" charset="0"/>
            </a:endParaRPr>
          </a:p>
        </p:txBody>
      </p:sp>
    </p:spTree>
    <p:extLst>
      <p:ext uri="{BB962C8B-B14F-4D97-AF65-F5344CB8AC3E}">
        <p14:creationId xmlns:p14="http://schemas.microsoft.com/office/powerpoint/2010/main" val="709722443"/>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13471" t="9158" r="15223" b="11136"/>
          <a:stretch/>
        </p:blipFill>
        <p:spPr bwMode="auto">
          <a:xfrm>
            <a:off x="971600" y="188640"/>
            <a:ext cx="7128792" cy="637478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328005825"/>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263</TotalTime>
  <Words>869</Words>
  <Application>Microsoft Office PowerPoint</Application>
  <PresentationFormat>On-screen Show (4:3)</PresentationFormat>
  <Paragraphs>120</Paragraphs>
  <Slides>16</Slides>
  <Notes>11</Notes>
  <HiddenSlides>0</HiddenSlides>
  <MMClips>0</MMClips>
  <ScaleCrop>false</ScaleCrop>
  <HeadingPairs>
    <vt:vector size="4" baseType="variant">
      <vt:variant>
        <vt:lpstr>Theme</vt:lpstr>
      </vt:variant>
      <vt:variant>
        <vt:i4>1</vt:i4>
      </vt:variant>
      <vt:variant>
        <vt:lpstr>Slide Titles</vt:lpstr>
      </vt:variant>
      <vt:variant>
        <vt:i4>16</vt:i4>
      </vt:variant>
    </vt:vector>
  </HeadingPairs>
  <TitlesOfParts>
    <vt:vector size="17" baseType="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Tom Middlehurst</dc:creator>
  <cp:lastModifiedBy>Tom Middlehurst</cp:lastModifiedBy>
  <cp:revision>17</cp:revision>
  <dcterms:created xsi:type="dcterms:W3CDTF">2013-08-30T09:06:43Z</dcterms:created>
  <dcterms:modified xsi:type="dcterms:W3CDTF">2013-09-06T15:57:15Z</dcterms:modified>
</cp:coreProperties>
</file>