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8" r:id="rId8"/>
    <p:sldId id="262" r:id="rId9"/>
    <p:sldId id="263" r:id="rId10"/>
    <p:sldId id="264" r:id="rId11"/>
    <p:sldId id="265" r:id="rId12"/>
    <p:sldId id="267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9" autoAdjust="0"/>
    <p:restoredTop sz="94660"/>
  </p:normalViewPr>
  <p:slideViewPr>
    <p:cSldViewPr>
      <p:cViewPr varScale="1">
        <p:scale>
          <a:sx n="68" d="100"/>
          <a:sy n="68" d="100"/>
        </p:scale>
        <p:origin x="-4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51FF-D233-4904-94EE-A4D62DC4F71D}" type="datetimeFigureOut">
              <a:rPr lang="en-GB" smtClean="0"/>
              <a:t>06/09/2013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0F82-D057-40EF-83DA-78A94B98DA79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5777880"/>
            <a:ext cx="9144000" cy="1080120"/>
            <a:chOff x="0" y="5777880"/>
            <a:chExt cx="9144000" cy="1080120"/>
          </a:xfrm>
        </p:grpSpPr>
        <p:sp>
          <p:nvSpPr>
            <p:cNvPr id="8" name="Rectangle 7"/>
            <p:cNvSpPr/>
            <p:nvPr/>
          </p:nvSpPr>
          <p:spPr>
            <a:xfrm>
              <a:off x="0" y="5777880"/>
              <a:ext cx="9144000" cy="108012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0" y="5949280"/>
              <a:ext cx="9144000" cy="908720"/>
              <a:chOff x="0" y="5949280"/>
              <a:chExt cx="8676456" cy="735539"/>
            </a:xfrm>
          </p:grpSpPr>
          <p:pic>
            <p:nvPicPr>
              <p:cNvPr id="10" name="Picture 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0" y="5949280"/>
                <a:ext cx="2603366" cy="7200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t="6688" r="56644" b="65750"/>
              <a:stretch>
                <a:fillRect/>
              </a:stretch>
            </p:blipFill>
            <p:spPr bwMode="auto">
              <a:xfrm>
                <a:off x="7164288" y="5949281"/>
                <a:ext cx="1512168" cy="72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" name="Picture 5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555776" y="5949280"/>
                <a:ext cx="4608512" cy="7355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51FF-D233-4904-94EE-A4D62DC4F71D}" type="datetimeFigureOut">
              <a:rPr lang="en-GB" smtClean="0"/>
              <a:t>06/09/2013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0F82-D057-40EF-83DA-78A94B98DA7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51FF-D233-4904-94EE-A4D62DC4F71D}" type="datetimeFigureOut">
              <a:rPr lang="en-GB" smtClean="0"/>
              <a:t>06/09/2013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0F82-D057-40EF-83DA-78A94B98DA7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51FF-D233-4904-94EE-A4D62DC4F71D}" type="datetimeFigureOut">
              <a:rPr lang="en-GB" smtClean="0"/>
              <a:t>06/09/2013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0F82-D057-40EF-83DA-78A94B98DA7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51FF-D233-4904-94EE-A4D62DC4F71D}" type="datetimeFigureOut">
              <a:rPr lang="en-GB" smtClean="0"/>
              <a:t>06/09/2013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0F82-D057-40EF-83DA-78A94B98DA7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51FF-D233-4904-94EE-A4D62DC4F71D}" type="datetimeFigureOut">
              <a:rPr lang="en-GB" smtClean="0"/>
              <a:t>06/09/2013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0F82-D057-40EF-83DA-78A94B98DA7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51FF-D233-4904-94EE-A4D62DC4F71D}" type="datetimeFigureOut">
              <a:rPr lang="en-GB" smtClean="0"/>
              <a:t>06/09/2013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0F82-D057-40EF-83DA-78A94B98DA7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51FF-D233-4904-94EE-A4D62DC4F71D}" type="datetimeFigureOut">
              <a:rPr lang="en-GB" smtClean="0"/>
              <a:t>06/09/2013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0F82-D057-40EF-83DA-78A94B98DA7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51FF-D233-4904-94EE-A4D62DC4F71D}" type="datetimeFigureOut">
              <a:rPr lang="en-GB" smtClean="0"/>
              <a:t>06/09/2013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0F82-D057-40EF-83DA-78A94B98DA7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51FF-D233-4904-94EE-A4D62DC4F71D}" type="datetimeFigureOut">
              <a:rPr lang="en-GB" smtClean="0"/>
              <a:t>06/09/2013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0F82-D057-40EF-83DA-78A94B98DA7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51FF-D233-4904-94EE-A4D62DC4F71D}" type="datetimeFigureOut">
              <a:rPr lang="en-GB" smtClean="0"/>
              <a:t>06/09/2013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C0F82-D057-40EF-83DA-78A94B98DA7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C51FF-D233-4904-94EE-A4D62DC4F71D}" type="datetimeFigureOut">
              <a:rPr lang="en-GB" smtClean="0"/>
              <a:t>06/09/2013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C0F82-D057-40EF-83DA-78A94B98DA79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5777880"/>
            <a:ext cx="9144000" cy="1080120"/>
            <a:chOff x="0" y="5777880"/>
            <a:chExt cx="9144000" cy="1080120"/>
          </a:xfrm>
        </p:grpSpPr>
        <p:sp>
          <p:nvSpPr>
            <p:cNvPr id="8" name="Rectangle 7"/>
            <p:cNvSpPr/>
            <p:nvPr/>
          </p:nvSpPr>
          <p:spPr>
            <a:xfrm>
              <a:off x="0" y="5777880"/>
              <a:ext cx="9144000" cy="108012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0" y="5949280"/>
              <a:ext cx="9144000" cy="908720"/>
              <a:chOff x="0" y="5949280"/>
              <a:chExt cx="8676456" cy="735539"/>
            </a:xfrm>
          </p:grpSpPr>
          <p:pic>
            <p:nvPicPr>
              <p:cNvPr id="10" name="Picture 3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0" y="5949280"/>
                <a:ext cx="2603366" cy="7200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4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 t="6688" r="56644" b="65750"/>
              <a:stretch>
                <a:fillRect/>
              </a:stretch>
            </p:blipFill>
            <p:spPr bwMode="auto">
              <a:xfrm>
                <a:off x="7164288" y="5949281"/>
                <a:ext cx="1512168" cy="72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" name="Picture 5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2555776" y="5949280"/>
                <a:ext cx="4608512" cy="7355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908720"/>
            <a:ext cx="7772400" cy="3240360"/>
          </a:xfrm>
        </p:spPr>
        <p:txBody>
          <a:bodyPr>
            <a:normAutofit/>
          </a:bodyPr>
          <a:lstStyle/>
          <a:p>
            <a:r>
              <a:rPr lang="en-GB" dirty="0" smtClean="0"/>
              <a:t>Action Research and </a:t>
            </a:r>
            <a:r>
              <a:rPr lang="en-GB" dirty="0" err="1" smtClean="0"/>
              <a:t>CamSTAR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What can we learn? </a:t>
            </a:r>
            <a:br>
              <a:rPr lang="en-GB" dirty="0" smtClean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400" dirty="0" smtClean="0"/>
              <a:t>Tom Sherrington @</a:t>
            </a:r>
            <a:r>
              <a:rPr lang="en-GB" sz="2400" dirty="0" err="1" smtClean="0"/>
              <a:t>headguruteacher</a:t>
            </a:r>
            <a:endParaRPr lang="en-GB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4293096"/>
            <a:ext cx="6912768" cy="1391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9"/>
          <p:cNvGrpSpPr/>
          <p:nvPr/>
        </p:nvGrpSpPr>
        <p:grpSpPr>
          <a:xfrm>
            <a:off x="0" y="5777880"/>
            <a:ext cx="9144000" cy="1080120"/>
            <a:chOff x="0" y="5777880"/>
            <a:chExt cx="9144000" cy="1080120"/>
          </a:xfrm>
        </p:grpSpPr>
        <p:sp>
          <p:nvSpPr>
            <p:cNvPr id="8" name="Rectangle 7"/>
            <p:cNvSpPr/>
            <p:nvPr/>
          </p:nvSpPr>
          <p:spPr>
            <a:xfrm>
              <a:off x="0" y="5777880"/>
              <a:ext cx="9144000" cy="108012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0" y="5949280"/>
              <a:ext cx="9144000" cy="908720"/>
              <a:chOff x="0" y="5949280"/>
              <a:chExt cx="8676456" cy="735539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5949280"/>
                <a:ext cx="2603366" cy="7200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t="6688" r="56644" b="65750"/>
              <a:stretch>
                <a:fillRect/>
              </a:stretch>
            </p:blipFill>
            <p:spPr bwMode="auto">
              <a:xfrm>
                <a:off x="7164288" y="5949281"/>
                <a:ext cx="1512168" cy="72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555776" y="5949280"/>
                <a:ext cx="4608512" cy="7355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KEGS context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1944216"/>
          </a:xfrm>
        </p:spPr>
        <p:txBody>
          <a:bodyPr/>
          <a:lstStyle/>
          <a:p>
            <a:r>
              <a:rPr lang="en-GB" dirty="0" smtClean="0"/>
              <a:t>A ‘research-engaged learning community’</a:t>
            </a:r>
          </a:p>
          <a:p>
            <a:pPr>
              <a:buNone/>
            </a:pPr>
            <a:endParaRPr lang="en-GB" dirty="0"/>
          </a:p>
          <a:p>
            <a:r>
              <a:rPr lang="en-GB" dirty="0" smtClean="0"/>
              <a:t>Research as CPD: CPD as Research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5112568" cy="850106"/>
          </a:xfrm>
        </p:spPr>
        <p:txBody>
          <a:bodyPr/>
          <a:lstStyle/>
          <a:p>
            <a:pPr algn="l"/>
            <a:r>
              <a:rPr lang="en-GB" dirty="0" smtClean="0"/>
              <a:t>Learning Lessons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286" y="1356505"/>
            <a:ext cx="4163367" cy="231490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32656"/>
            <a:ext cx="4681711" cy="297927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2636912"/>
            <a:ext cx="4254425" cy="287919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Teaching and Learning Workshops: </a:t>
            </a:r>
            <a:br>
              <a:rPr lang="en-GB" dirty="0" smtClean="0"/>
            </a:br>
            <a:r>
              <a:rPr lang="en-GB" dirty="0" smtClean="0"/>
              <a:t>Market-place CPD</a:t>
            </a:r>
            <a:br>
              <a:rPr lang="en-GB" dirty="0" smtClean="0"/>
            </a:b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850" t="28172" r="24332" b="9813"/>
          <a:stretch>
            <a:fillRect/>
          </a:stretch>
        </p:blipFill>
        <p:spPr bwMode="auto">
          <a:xfrm>
            <a:off x="1475656" y="1484784"/>
            <a:ext cx="6336704" cy="3939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320480"/>
          </a:xfrm>
        </p:spPr>
        <p:txBody>
          <a:bodyPr>
            <a:normAutofit fontScale="70000" lnSpcReduction="20000"/>
          </a:bodyPr>
          <a:lstStyle/>
          <a:p>
            <a:r>
              <a:rPr lang="en-GB" b="1" dirty="0" smtClean="0"/>
              <a:t>Philosophy and RE Essays</a:t>
            </a:r>
          </a:p>
          <a:p>
            <a:r>
              <a:rPr lang="en-GB" dirty="0" smtClean="0"/>
              <a:t>Economics Journal and </a:t>
            </a:r>
            <a:r>
              <a:rPr lang="en-GB" dirty="0" err="1" smtClean="0"/>
              <a:t>blogsite</a:t>
            </a:r>
            <a:endParaRPr lang="en-GB" dirty="0" smtClean="0"/>
          </a:p>
          <a:p>
            <a:r>
              <a:rPr lang="en-GB" b="1" dirty="0" smtClean="0"/>
              <a:t>Physics marking</a:t>
            </a:r>
          </a:p>
          <a:p>
            <a:r>
              <a:rPr lang="en-GB" dirty="0" smtClean="0"/>
              <a:t>Explorations into </a:t>
            </a:r>
            <a:r>
              <a:rPr lang="en-GB" b="1" dirty="0" smtClean="0"/>
              <a:t>coaching</a:t>
            </a:r>
          </a:p>
          <a:p>
            <a:r>
              <a:rPr lang="en-GB" b="1" dirty="0" smtClean="0"/>
              <a:t>Differentiation in PE lessons</a:t>
            </a:r>
          </a:p>
          <a:p>
            <a:r>
              <a:rPr lang="en-GB" dirty="0" smtClean="0"/>
              <a:t>Exploring </a:t>
            </a:r>
            <a:r>
              <a:rPr lang="en-GB" b="1" dirty="0" smtClean="0"/>
              <a:t>portraits in Year 7 Art.</a:t>
            </a:r>
          </a:p>
          <a:p>
            <a:r>
              <a:rPr lang="en-GB" dirty="0" smtClean="0"/>
              <a:t>An evaluation of our </a:t>
            </a:r>
            <a:r>
              <a:rPr lang="en-GB" b="1" dirty="0" smtClean="0"/>
              <a:t>KS4 ‘intensive care’ Mentoring scheme</a:t>
            </a:r>
          </a:p>
          <a:p>
            <a:r>
              <a:rPr lang="en-GB" dirty="0" smtClean="0"/>
              <a:t>Evaluation of ‘How Science Works’ questions within</a:t>
            </a:r>
            <a:r>
              <a:rPr lang="en-GB" b="1" dirty="0" smtClean="0"/>
              <a:t> </a:t>
            </a:r>
            <a:r>
              <a:rPr lang="en-GB" b="1" dirty="0" err="1" smtClean="0"/>
              <a:t>iGCSE</a:t>
            </a:r>
            <a:r>
              <a:rPr lang="en-GB" b="1" dirty="0" smtClean="0"/>
              <a:t> Chemistry</a:t>
            </a:r>
          </a:p>
          <a:p>
            <a:r>
              <a:rPr lang="en-GB" b="1" dirty="0" smtClean="0"/>
              <a:t>KS3 Reading Aloud project from English</a:t>
            </a:r>
          </a:p>
          <a:p>
            <a:r>
              <a:rPr lang="en-GB" b="1" dirty="0" smtClean="0"/>
              <a:t>English A2/Pre-U ‘gallery critique’</a:t>
            </a:r>
          </a:p>
          <a:p>
            <a:r>
              <a:rPr lang="en-GB" b="1" dirty="0" smtClean="0"/>
              <a:t>Use of </a:t>
            </a:r>
            <a:r>
              <a:rPr lang="en-GB" b="1" dirty="0" err="1" smtClean="0"/>
              <a:t>ipads</a:t>
            </a:r>
            <a:r>
              <a:rPr lang="en-GB" b="1" dirty="0" smtClean="0"/>
              <a:t> and </a:t>
            </a:r>
            <a:r>
              <a:rPr lang="en-GB" b="1" dirty="0" err="1" smtClean="0"/>
              <a:t>Tumblr</a:t>
            </a:r>
            <a:r>
              <a:rPr lang="en-GB" b="1" dirty="0" smtClean="0"/>
              <a:t> in PE GCSE</a:t>
            </a:r>
            <a:r>
              <a:rPr lang="en-GB" dirty="0" smtClean="0"/>
              <a:t> and A level</a:t>
            </a:r>
          </a:p>
          <a:p>
            <a:r>
              <a:rPr lang="en-GB" dirty="0" smtClean="0"/>
              <a:t>Developing use of podcasts and </a:t>
            </a:r>
            <a:r>
              <a:rPr lang="en-GB" b="1" dirty="0" smtClean="0"/>
              <a:t>social learning platforms in History</a:t>
            </a:r>
            <a:endParaRPr lang="en-GB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Example explorations</a:t>
            </a:r>
            <a:br>
              <a:rPr lang="en-GB" dirty="0" smtClean="0"/>
            </a:b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Is it research?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672" y="1600201"/>
            <a:ext cx="6048672" cy="3340968"/>
          </a:xfrm>
        </p:spPr>
        <p:txBody>
          <a:bodyPr>
            <a:normAutofit fontScale="92500" lnSpcReduction="20000"/>
          </a:bodyPr>
          <a:lstStyle/>
          <a:p>
            <a:r>
              <a:rPr lang="en-GB" sz="4400" dirty="0" smtClean="0"/>
              <a:t>Validity? </a:t>
            </a:r>
          </a:p>
          <a:p>
            <a:pPr>
              <a:buNone/>
            </a:pPr>
            <a:endParaRPr lang="en-GB" sz="4400" dirty="0"/>
          </a:p>
          <a:p>
            <a:r>
              <a:rPr lang="en-GB" sz="4400" dirty="0" smtClean="0"/>
              <a:t>Transferability? </a:t>
            </a:r>
          </a:p>
          <a:p>
            <a:endParaRPr lang="en-GB" sz="4400" dirty="0"/>
          </a:p>
          <a:p>
            <a:r>
              <a:rPr lang="en-GB" sz="4400" dirty="0" smtClean="0"/>
              <a:t>Impact? </a:t>
            </a:r>
          </a:p>
          <a:p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003232" cy="413305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9140" t="8485" r="20641" b="10797"/>
          <a:stretch>
            <a:fillRect/>
          </a:stretch>
        </p:blipFill>
        <p:spPr bwMode="auto">
          <a:xfrm>
            <a:off x="1043608" y="0"/>
            <a:ext cx="6483032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dirty="0" err="1" smtClean="0"/>
              <a:t>CamSTAR</a:t>
            </a:r>
            <a:r>
              <a:rPr lang="en-GB" dirty="0" smtClean="0"/>
              <a:t>: </a:t>
            </a:r>
            <a:r>
              <a:rPr lang="en-GB" sz="3100" dirty="0" smtClean="0"/>
              <a:t>Cambridge Schools Teachers &amp; Research</a:t>
            </a:r>
            <a:endParaRPr lang="en-GB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849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dirty="0" smtClean="0"/>
              <a:t>At KEGS, 16 teachers in 11 different groupings engaged in </a:t>
            </a:r>
            <a:r>
              <a:rPr lang="en-GB" dirty="0" err="1" smtClean="0"/>
              <a:t>CamSTAR</a:t>
            </a:r>
            <a:r>
              <a:rPr lang="en-GB" dirty="0" smtClean="0"/>
              <a:t> projects last year</a:t>
            </a:r>
          </a:p>
          <a:p>
            <a:r>
              <a:rPr lang="en-GB" dirty="0" smtClean="0"/>
              <a:t>formulating a question to explore,</a:t>
            </a:r>
          </a:p>
          <a:p>
            <a:r>
              <a:rPr lang="en-GB" dirty="0" smtClean="0"/>
              <a:t>developing an effective methodology,</a:t>
            </a:r>
          </a:p>
          <a:p>
            <a:r>
              <a:rPr lang="en-GB" dirty="0" smtClean="0"/>
              <a:t>conducting an impact analysis</a:t>
            </a:r>
          </a:p>
          <a:p>
            <a:r>
              <a:rPr lang="en-GB" dirty="0" smtClean="0"/>
              <a:t>reporting findings for a peer audience.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CamSTAR</a:t>
            </a:r>
            <a:r>
              <a:rPr lang="en-GB" dirty="0" smtClean="0"/>
              <a:t> Projects: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0700" t="24235" r="11043" b="34422"/>
          <a:stretch>
            <a:fillRect/>
          </a:stretch>
        </p:blipFill>
        <p:spPr bwMode="auto">
          <a:xfrm>
            <a:off x="251520" y="1412776"/>
            <a:ext cx="8723255" cy="345638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544" y="3326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CamSTAR</a:t>
            </a: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Projects: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10700" t="38016" r="11782" b="11782"/>
          <a:stretch>
            <a:fillRect/>
          </a:stretch>
        </p:blipFill>
        <p:spPr bwMode="auto">
          <a:xfrm>
            <a:off x="323528" y="1340768"/>
            <a:ext cx="8598603" cy="417646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Research Methods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268761"/>
            <a:ext cx="8229600" cy="3960440"/>
          </a:xfrm>
        </p:spPr>
        <p:txBody>
          <a:bodyPr/>
          <a:lstStyle/>
          <a:p>
            <a:r>
              <a:rPr lang="en-GB" dirty="0" smtClean="0"/>
              <a:t>Assessment Data: Pre and post-test.  Fair test? </a:t>
            </a:r>
          </a:p>
          <a:p>
            <a:r>
              <a:rPr lang="en-GB" dirty="0" smtClean="0"/>
              <a:t>Questionnaires:  question design? </a:t>
            </a:r>
            <a:endParaRPr lang="en-GB" dirty="0"/>
          </a:p>
          <a:p>
            <a:r>
              <a:rPr lang="en-GB" dirty="0" smtClean="0"/>
              <a:t>Qualitative </a:t>
            </a:r>
            <a:r>
              <a:rPr lang="en-GB" dirty="0" err="1" smtClean="0"/>
              <a:t>observation,evaluation</a:t>
            </a:r>
            <a:r>
              <a:rPr lang="en-GB" dirty="0" smtClean="0"/>
              <a:t>.  Rigour? </a:t>
            </a:r>
          </a:p>
          <a:p>
            <a:r>
              <a:rPr lang="en-GB" dirty="0" smtClean="0"/>
              <a:t>Student interviews:  </a:t>
            </a:r>
            <a:r>
              <a:rPr lang="en-GB" dirty="0"/>
              <a:t>P</a:t>
            </a:r>
            <a:r>
              <a:rPr lang="en-GB" dirty="0" smtClean="0"/>
              <a:t>ersonal responses?  Sample size? </a:t>
            </a:r>
          </a:p>
          <a:p>
            <a:r>
              <a:rPr lang="en-GB" dirty="0" smtClean="0"/>
              <a:t>Teacher interviews:  confirmation bias? 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Example: Co-construction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700808"/>
            <a:ext cx="5997237" cy="381642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Value of Action Research?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3917032"/>
          </a:xfrm>
        </p:spPr>
        <p:txBody>
          <a:bodyPr/>
          <a:lstStyle/>
          <a:p>
            <a:r>
              <a:rPr lang="en-GB" dirty="0" smtClean="0"/>
              <a:t>Culture of self-evaluation and questioning</a:t>
            </a:r>
          </a:p>
          <a:p>
            <a:r>
              <a:rPr lang="en-GB" dirty="0" smtClean="0"/>
              <a:t>A sense in which the process matters as much as the outcome</a:t>
            </a:r>
          </a:p>
          <a:p>
            <a:r>
              <a:rPr lang="en-GB" dirty="0" smtClean="0"/>
              <a:t>Value judgements for a process based on values? </a:t>
            </a:r>
          </a:p>
          <a:p>
            <a:r>
              <a:rPr lang="en-GB" dirty="0" smtClean="0"/>
              <a:t>Value as true within context </a:t>
            </a:r>
            <a:r>
              <a:rPr lang="en-GB" dirty="0" err="1" smtClean="0"/>
              <a:t>vs</a:t>
            </a:r>
            <a:r>
              <a:rPr lang="en-GB" dirty="0" smtClean="0"/>
              <a:t> general ‘truth’</a:t>
            </a:r>
          </a:p>
          <a:p>
            <a:r>
              <a:rPr lang="en-GB" dirty="0" smtClean="0"/>
              <a:t>It works for me.  Is that good enough?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252</Words>
  <Application>Microsoft Office PowerPoint</Application>
  <PresentationFormat>On-screen Show (4:3)</PresentationFormat>
  <Paragraphs>49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Action Research and CamSTAR  What can we learn?   Tom Sherrington @headguruteacher</vt:lpstr>
      <vt:lpstr>The KEGS context</vt:lpstr>
      <vt:lpstr>Learning Lessons</vt:lpstr>
      <vt:lpstr> Teaching and Learning Workshops:  Market-place CPD </vt:lpstr>
      <vt:lpstr> Example explorations </vt:lpstr>
      <vt:lpstr>Is it research? </vt:lpstr>
      <vt:lpstr>Slide 7</vt:lpstr>
      <vt:lpstr>CamSTAR: Cambridge Schools Teachers &amp; Research</vt:lpstr>
      <vt:lpstr>CamSTAR Projects: </vt:lpstr>
      <vt:lpstr>Slide 10</vt:lpstr>
      <vt:lpstr>Research Methods</vt:lpstr>
      <vt:lpstr>Example: Co-construction</vt:lpstr>
      <vt:lpstr>Value of Action Research?</vt:lpstr>
    </vt:vector>
  </TitlesOfParts>
  <Company>KEGS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tsherrington_staff</dc:creator>
  <cp:lastModifiedBy>tsherrington_staff</cp:lastModifiedBy>
  <cp:revision>24</cp:revision>
  <dcterms:created xsi:type="dcterms:W3CDTF">2013-09-06T07:35:44Z</dcterms:created>
  <dcterms:modified xsi:type="dcterms:W3CDTF">2013-09-06T11:32:01Z</dcterms:modified>
</cp:coreProperties>
</file>